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84" r:id="rId3"/>
    <p:sldId id="368" r:id="rId4"/>
    <p:sldId id="351" r:id="rId5"/>
    <p:sldId id="257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28/02/2019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204716" y="413235"/>
          <a:ext cx="11698900" cy="6260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32805"/>
                <a:gridCol w="3448941"/>
                <a:gridCol w="6517154"/>
              </a:tblGrid>
              <a:tr h="457127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 </a:t>
                      </a:r>
                      <a:endParaRPr lang="es-EC" sz="1800" dirty="0"/>
                    </a:p>
                  </a:txBody>
                  <a:tcPr/>
                </a:tc>
              </a:tr>
              <a:tr h="20878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 marco legal y regulatorio que permita el trabajo coordinado de los organismos de control, con el aporte y consulta  al sector privado.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Calidad: Documento listo dentro del paquete de leyes para discusión Asamblea General.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Eliminación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ROP- Registro Operadores de Comercio.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Notificación de 70 proyectos de RTE,  fase aprobación OMC y CAN.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Derogatoria de la Resolución 116 COMEX.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otorgaron 92 certificados a Mipymes y EPS (mi primer certificado INEN) cubierto 100%. </a:t>
                      </a:r>
                    </a:p>
                  </a:txBody>
                  <a:tcPr/>
                </a:tc>
              </a:tr>
              <a:tr h="1627781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Participar activamente en organismos internacionales de normalización, en la preparación y posterior adopción de las mejores prácticas.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 registrado participación en 17 Comités Espejo (40 reuniones).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efectuó un taller sobre etiquetado ambiental.</a:t>
                      </a:r>
                    </a:p>
                  </a:txBody>
                  <a:tcPr/>
                </a:tc>
              </a:tr>
              <a:tr h="2087806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la infraestructura de calidad  y control posterior de manera integral.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incorporaron 24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OCEs</a:t>
                      </a:r>
                      <a:r>
                        <a:rPr lang="es-EC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designados: 2 Certificación; 3 Inspección; 19 Laboratorios.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Durante 2018 se cumplió con el  plan anual de control y vigilancia de mercado 50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RTE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Apertura 221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procesos administrativos (42 sancionatorios); Acción inmediata derogatoria 116: se cumplió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cronograma de 6 RTE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(etiquetado y eficiencia energética).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>
            <a:extLst>
              <a:ext uri="{FF2B5EF4-FFF2-40B4-BE49-F238E27FC236}">
                <a16:creationId xmlns="" xmlns:a16="http://schemas.microsoft.com/office/drawing/2014/main" id="{8489BEB5-2CC9-E044-A494-0BE01395915A}"/>
              </a:ext>
            </a:extLst>
          </p:cNvPr>
          <p:cNvSpPr txBox="1"/>
          <p:nvPr/>
        </p:nvSpPr>
        <p:spPr>
          <a:xfrm>
            <a:off x="7230533" y="-95697"/>
            <a:ext cx="4961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hangingPunct="0">
              <a:defRPr/>
            </a:pPr>
            <a:r>
              <a:rPr lang="es-EC" sz="2800" b="1" dirty="0" smtClean="0">
                <a:solidFill>
                  <a:srgbClr val="E7E6E6">
                    <a:lumMod val="50000"/>
                  </a:srgbClr>
                </a:solidFill>
                <a:cs typeface="Arial" pitchFamily="34" charset="0"/>
              </a:rPr>
              <a:t>                  Calidad</a:t>
            </a:r>
            <a:r>
              <a:rPr lang="es-EC" sz="2800" b="1" dirty="0">
                <a:solidFill>
                  <a:srgbClr val="E7E6E6">
                    <a:lumMod val="50000"/>
                  </a:srgbClr>
                </a:solidFill>
                <a:cs typeface="Arial" pitchFamily="34" charset="0"/>
              </a:rPr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158496" y="397561"/>
          <a:ext cx="11810591" cy="62761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95027"/>
                <a:gridCol w="2179521"/>
                <a:gridCol w="4118444"/>
                <a:gridCol w="4417599"/>
              </a:tblGrid>
              <a:tr h="406685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AVANCES</a:t>
                      </a:r>
                      <a:r>
                        <a:rPr lang="es-EC" sz="1800" baseline="0" dirty="0" smtClean="0"/>
                        <a:t> 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IMPACTOS </a:t>
                      </a:r>
                      <a:endParaRPr lang="es-EC" sz="1800" dirty="0"/>
                    </a:p>
                  </a:txBody>
                  <a:tcPr/>
                </a:tc>
              </a:tr>
              <a:tr h="98344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integralmente  la reglamentación técnica 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de socialización ( 28 </a:t>
                      </a: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 Etapa notificación a la CAN y OMC (Mar 2019); Etapa de entrega de observaciones de CAN y OMC (</a:t>
                      </a: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2019) 133 RTE entran en vigencia ( 2019).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y febrero: Segunda y Tercera etapa de socialización de 143 RTE.</a:t>
                      </a:r>
                    </a:p>
                    <a:p>
                      <a:pPr algn="l"/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2019: 143 reglamentos revisados y mejorados</a:t>
                      </a:r>
                    </a:p>
                  </a:txBody>
                  <a:tcPr/>
                </a:tc>
              </a:tr>
              <a:tr h="121585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Entregar  certificaciones de calidad a las EPS</a:t>
                      </a:r>
                      <a:endParaRPr lang="es-ES_tradn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Otorgamiento de  certificaciones de calidad  a EPS y MIPYMES.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Enero: </a:t>
                      </a:r>
                    </a:p>
                    <a:p>
                      <a:pPr algn="l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certificaciones de calidad emitidas a EPS y MIPYMES.</a:t>
                      </a:r>
                    </a:p>
                    <a:p>
                      <a:pPr algn="l"/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solicitudes de organizaciones en las provincias de Esmeraldas, Guayas, Los Ríos, Manabí, Loja y Azuay.</a:t>
                      </a:r>
                    </a:p>
                    <a:p>
                      <a:pPr algn="l"/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2019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500 certificados.</a:t>
                      </a:r>
                      <a:endParaRPr lang="es-EC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7593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Adoptar y adaptar las Normas internacionales</a:t>
                      </a:r>
                      <a:endParaRPr lang="es-ES_tradn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Priorización de adopción de normas frente a adaptación.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normas adoptadas; y,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adaptadas.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Meta 2019: 116 normas adoptadas.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593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la infraestructura de calidad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laboratorios designados con apoyo de la academia e industria.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laboratorios: 1  por designarse (ANCE , curtidores);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Acreditado centro carrocero- Ambato.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2019: 18 laboratorios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18341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control posterior de manera integral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Aseguramiento de la calidad de los productos para acceso a mercados.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Enero: 166 locales visitados; 7 productos: (línea blanca, calzado, marroquinería y textiles);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incumplen; 70 por entregar certificado, 3 denuncias atendidas (cerámica, café, azúcar).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2.300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visitas a nivel nacional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>
            <a:extLst>
              <a:ext uri="{FF2B5EF4-FFF2-40B4-BE49-F238E27FC236}">
                <a16:creationId xmlns="" xmlns:a16="http://schemas.microsoft.com/office/drawing/2014/main" id="{8489BEB5-2CC9-E044-A494-0BE01395915A}"/>
              </a:ext>
            </a:extLst>
          </p:cNvPr>
          <p:cNvSpPr txBox="1"/>
          <p:nvPr/>
        </p:nvSpPr>
        <p:spPr>
          <a:xfrm>
            <a:off x="7518917" y="-95697"/>
            <a:ext cx="4673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hangingPunct="0">
              <a:defRPr/>
            </a:pPr>
            <a:r>
              <a:rPr lang="es-EC" sz="2800" b="1" dirty="0" smtClean="0">
                <a:solidFill>
                  <a:srgbClr val="E7E6E6">
                    <a:lumMod val="50000"/>
                  </a:srgbClr>
                </a:solidFill>
                <a:cs typeface="Arial" pitchFamily="34" charset="0"/>
              </a:rPr>
              <a:t>       Calidad</a:t>
            </a:r>
            <a:r>
              <a:rPr lang="es-EC" sz="2800" b="1" dirty="0">
                <a:solidFill>
                  <a:srgbClr val="E7E6E6">
                    <a:lumMod val="50000"/>
                  </a:srgbClr>
                </a:solidFill>
                <a:cs typeface="Arial" pitchFamily="34" charset="0"/>
              </a:rPr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504</Words>
  <Application>Microsoft Office PowerPoint</Application>
  <PresentationFormat>Personalizado</PresentationFormat>
  <Paragraphs>81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478</cp:revision>
  <dcterms:created xsi:type="dcterms:W3CDTF">2018-04-27T14:38:36Z</dcterms:created>
  <dcterms:modified xsi:type="dcterms:W3CDTF">2019-03-01T15:38:48Z</dcterms:modified>
</cp:coreProperties>
</file>