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384" r:id="rId3"/>
    <p:sldId id="385" r:id="rId4"/>
    <p:sldId id="257" r:id="rId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773" autoAdjust="0"/>
    <p:restoredTop sz="97312" autoAdjust="0"/>
  </p:normalViewPr>
  <p:slideViewPr>
    <p:cSldViewPr snapToGrid="0" snapToObjects="1">
      <p:cViewPr>
        <p:scale>
          <a:sx n="70" d="100"/>
          <a:sy n="70" d="100"/>
        </p:scale>
        <p:origin x="-61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28BED-BA2A-4A89-9604-8131B7350E6F}" type="datetimeFigureOut">
              <a:rPr lang="es-EC" smtClean="0"/>
              <a:pPr/>
              <a:t>01/03/2019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D3370-5D60-4BED-877B-897C92C6F039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952581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517384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79809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30817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08940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5318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25494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144283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2567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1850693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453486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322394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1FE11-93B0-C540-B861-999BE6418E4E}" type="datetimeFigureOut">
              <a:rPr lang="es-ES_tradnl" smtClean="0"/>
              <a:pPr/>
              <a:t>01/03/2019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5A5831-8528-5945-8BFE-DBF06695CB80}" type="slidenum">
              <a:rPr lang="es-ES_tradnl" smtClean="0"/>
              <a:pPr/>
              <a:t>‹Nº›</a:t>
            </a:fld>
            <a:endParaRPr lang="es-ES_tradnl"/>
          </a:p>
        </p:txBody>
      </p:sp>
    </p:spTree>
    <p:extLst>
      <p:ext uri="{BB962C8B-B14F-4D97-AF65-F5344CB8AC3E}">
        <p14:creationId xmlns="" xmlns:p14="http://schemas.microsoft.com/office/powerpoint/2010/main" val="880004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421035" y="2780270"/>
            <a:ext cx="83001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Política de Estado para la Producción</a:t>
            </a:r>
            <a:endParaRPr lang="es-ES_tradnl" sz="4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4113028" y="5369442"/>
            <a:ext cx="4149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Febrero 2019</a:t>
            </a:r>
            <a:endParaRPr lang="es-ES_tradnl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6559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dondear rectángulo de esquina del mismo lado 88"/>
          <p:cNvSpPr/>
          <p:nvPr/>
        </p:nvSpPr>
        <p:spPr>
          <a:xfrm rot="16200000" flipV="1">
            <a:off x="1605992" y="-1388566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6" name="CuadroTexto 89"/>
          <p:cNvSpPr txBox="1"/>
          <p:nvPr/>
        </p:nvSpPr>
        <p:spPr>
          <a:xfrm>
            <a:off x="149458" y="201596"/>
            <a:ext cx="2019001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ANTECEDENTES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Text Box 66"/>
          <p:cNvSpPr txBox="1">
            <a:spLocks noChangeArrowheads="1"/>
          </p:cNvSpPr>
          <p:nvPr/>
        </p:nvSpPr>
        <p:spPr bwMode="gray">
          <a:xfrm>
            <a:off x="1489074" y="4019725"/>
            <a:ext cx="98980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b="1" dirty="0" smtClean="0"/>
              <a:t>Elaborar Política Productiva con un enfoque integral de cadena de valor.</a:t>
            </a:r>
            <a:endParaRPr lang="en-US" sz="2400" b="1" dirty="0"/>
          </a:p>
        </p:txBody>
      </p:sp>
      <p:sp>
        <p:nvSpPr>
          <p:cNvPr id="14" name="Text Box 71"/>
          <p:cNvSpPr txBox="1">
            <a:spLocks noChangeArrowheads="1"/>
          </p:cNvSpPr>
          <p:nvPr/>
        </p:nvSpPr>
        <p:spPr bwMode="gray">
          <a:xfrm>
            <a:off x="149458" y="4967384"/>
            <a:ext cx="115234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/>
            <a:r>
              <a:rPr lang="es-EC" sz="2400" dirty="0" smtClean="0"/>
              <a:t>El comité se ha instalado en </a:t>
            </a:r>
            <a:r>
              <a:rPr lang="es-EC" sz="2400" b="1" dirty="0" smtClean="0"/>
              <a:t>10 ocasiones </a:t>
            </a:r>
            <a:r>
              <a:rPr lang="es-EC" sz="2400" dirty="0" smtClean="0"/>
              <a:t>en donde se han mostrado los avances.</a:t>
            </a:r>
            <a:endParaRPr lang="en-US" sz="2400" dirty="0"/>
          </a:p>
        </p:txBody>
      </p:sp>
      <p:sp>
        <p:nvSpPr>
          <p:cNvPr id="40" name="39 Rectángulo"/>
          <p:cNvSpPr/>
          <p:nvPr/>
        </p:nvSpPr>
        <p:spPr>
          <a:xfrm>
            <a:off x="149457" y="785813"/>
            <a:ext cx="112315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sz="2200" dirty="0" smtClean="0"/>
              <a:t>El 12 de septiembre de 2018 se creó el </a:t>
            </a:r>
            <a:r>
              <a:rPr lang="es-EC" sz="2200" b="1" dirty="0" smtClean="0"/>
              <a:t>Comité de Política de Estado para la Producción,</a:t>
            </a:r>
            <a:r>
              <a:rPr lang="es-EC" sz="2200" dirty="0" smtClean="0"/>
              <a:t> impulsado por el entonces Ministerio de Industrias y Productividad, con la presencia de los principales Directivos de las Cámaras de la Producción y  Gremios del país. </a:t>
            </a:r>
          </a:p>
          <a:p>
            <a:pPr algn="just"/>
            <a:endParaRPr lang="es-EC" sz="2200" dirty="0" smtClean="0"/>
          </a:p>
          <a:p>
            <a:pPr algn="just"/>
            <a:r>
              <a:rPr lang="es-EC" sz="2200" dirty="0" smtClean="0"/>
              <a:t>El Comité es el espacio en donde el </a:t>
            </a:r>
            <a:r>
              <a:rPr lang="es-EC" sz="2200" b="1" dirty="0" smtClean="0"/>
              <a:t>sector privado, mediante diálogo público privado, presenta propuestas de los sectores productivos. </a:t>
            </a:r>
          </a:p>
          <a:p>
            <a:endParaRPr lang="es-EC" sz="2400" dirty="0" smtClean="0"/>
          </a:p>
          <a:p>
            <a:endParaRPr lang="es-EC" sz="2400" dirty="0"/>
          </a:p>
        </p:txBody>
      </p:sp>
      <p:sp>
        <p:nvSpPr>
          <p:cNvPr id="43" name="Redondear rectángulo de esquina del mismo lado 88"/>
          <p:cNvSpPr/>
          <p:nvPr/>
        </p:nvSpPr>
        <p:spPr>
          <a:xfrm rot="16200000" flipV="1">
            <a:off x="1605992" y="1656819"/>
            <a:ext cx="360039" cy="3578085"/>
          </a:xfrm>
          <a:prstGeom prst="round2Same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891" tIns="34445" rIns="68891" bIns="34445" rtlCol="0" anchor="ctr"/>
          <a:lstStyle/>
          <a:p>
            <a:pPr algn="ctr"/>
            <a:endParaRPr lang="es-ES" dirty="0"/>
          </a:p>
        </p:txBody>
      </p:sp>
      <p:sp>
        <p:nvSpPr>
          <p:cNvPr id="44" name="CuadroTexto 89"/>
          <p:cNvSpPr txBox="1"/>
          <p:nvPr/>
        </p:nvSpPr>
        <p:spPr>
          <a:xfrm>
            <a:off x="149458" y="3246981"/>
            <a:ext cx="1286173" cy="408117"/>
          </a:xfrm>
          <a:prstGeom prst="rect">
            <a:avLst/>
          </a:prstGeom>
          <a:noFill/>
        </p:spPr>
        <p:txBody>
          <a:bodyPr wrap="none" lIns="68891" tIns="34445" rIns="68891" bIns="34445" rtlCol="0">
            <a:spAutoFit/>
          </a:bodyPr>
          <a:lstStyle/>
          <a:p>
            <a:r>
              <a:rPr lang="es-ES" sz="2200" b="1" dirty="0" smtClean="0">
                <a:solidFill>
                  <a:schemeClr val="bg1"/>
                </a:solidFill>
              </a:rPr>
              <a:t>OBJETIVO</a:t>
            </a:r>
            <a:endParaRPr lang="es-ES" sz="2200" b="1" dirty="0">
              <a:solidFill>
                <a:schemeClr val="bg1"/>
              </a:solidFill>
            </a:endParaRPr>
          </a:p>
        </p:txBody>
      </p:sp>
      <p:sp>
        <p:nvSpPr>
          <p:cNvPr id="45" name="44 Flecha derecha"/>
          <p:cNvSpPr/>
          <p:nvPr/>
        </p:nvSpPr>
        <p:spPr>
          <a:xfrm>
            <a:off x="685799" y="3962573"/>
            <a:ext cx="628650" cy="6650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="" xmlns:p14="http://schemas.microsoft.com/office/powerpoint/2010/main" val="3642444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42413" y="449467"/>
          <a:ext cx="11820707" cy="62788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70651"/>
                <a:gridCol w="2849526"/>
                <a:gridCol w="3981892"/>
                <a:gridCol w="2918638"/>
              </a:tblGrid>
              <a:tr h="355455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PRIORIDAD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REQUERIMIENTO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AVANCES</a:t>
                      </a:r>
                      <a:r>
                        <a:rPr lang="es-EC" baseline="0" dirty="0" smtClean="0"/>
                        <a:t> 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IMPACTOS </a:t>
                      </a:r>
                      <a:endParaRPr lang="es-EC" dirty="0"/>
                    </a:p>
                  </a:txBody>
                  <a:tcPr/>
                </a:tc>
              </a:tr>
              <a:tr h="21031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Encadenamientos con empresas ancla de comercialización o distribución</a:t>
                      </a: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Abastecer con productos frescos de la canasta básica a puntos de venta directos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Selección de 3 asociaciones a intervenirse: </a:t>
                      </a: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 Cotopaxi y 2 en Carchi.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Identificación de productos y volúmenes a comercializarse.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Inicio de implementación del programa con PNUD (03/04/2019).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150 productores beneficiados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300 ton de productos frescos a comercializarse mensualmente</a:t>
                      </a:r>
                    </a:p>
                  </a:txBody>
                  <a:tcPr/>
                </a:tc>
              </a:tr>
              <a:tr h="365402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800" b="1" dirty="0" smtClean="0">
                          <a:solidFill>
                            <a:schemeClr val="tx1"/>
                          </a:solidFill>
                        </a:rPr>
                        <a:t>Generar espacios para la comercialización directa de productos frescos </a:t>
                      </a: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Conformar una red de ferias y mercados locales para la venta directa de productos frescos perecibles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Desarrollo de Estrategia de Comunicación Interinstitucional para promocionar el Mercado Agroecológico de la Plataforma (01/02/2019). 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Desarrollo de marca de “Comercio para Todos” (01/02/2019)</a:t>
                      </a:r>
                    </a:p>
                    <a:p>
                      <a:pPr lvl="0" algn="l"/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/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Evento de apertura de Mercado Agroecológico de la Plataforma (15/02/2019)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Apoyo a 9 organizaciones de productores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Mejora de ingresos de 200 productores en al menos 20%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Comercialización de 43 productos orgánicos o agroecológicos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r>
                        <a:rPr lang="es-EC" sz="1600" dirty="0" smtClean="0">
                          <a:solidFill>
                            <a:schemeClr val="tx1"/>
                          </a:solidFill>
                        </a:rPr>
                        <a:t>Red conformada por 19 ferias para la venta directa de pequeños productores.</a:t>
                      </a: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vl="0" algn="l">
                        <a:buFont typeface="Arial" pitchFamily="34" charset="0"/>
                        <a:buNone/>
                      </a:pPr>
                      <a:endParaRPr lang="es-EC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7 CuadroTexto"/>
          <p:cNvSpPr txBox="1">
            <a:spLocks noChangeArrowheads="1"/>
          </p:cNvSpPr>
          <p:nvPr/>
        </p:nvSpPr>
        <p:spPr bwMode="auto">
          <a:xfrm>
            <a:off x="7458041" y="21266"/>
            <a:ext cx="460507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/>
            <a:r>
              <a:rPr lang="es-EC" sz="2800" b="1" dirty="0" smtClean="0">
                <a:solidFill>
                  <a:srgbClr val="767171"/>
                </a:solidFill>
                <a:latin typeface="Calibri" pitchFamily="34" charset="0"/>
              </a:rPr>
              <a:t>Comercio Para Todos </a:t>
            </a:r>
            <a:endParaRPr lang="es-EC" sz="2800" b="1" dirty="0">
              <a:solidFill>
                <a:srgbClr val="76717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4749800" y="2780270"/>
            <a:ext cx="68038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400" b="1" dirty="0" smtClean="0">
                <a:solidFill>
                  <a:schemeClr val="bg1"/>
                </a:solidFill>
              </a:rPr>
              <a:t>     GRACIAS</a:t>
            </a:r>
            <a:endParaRPr lang="es-ES_tradnl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64287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6636</TotalTime>
  <Words>249</Words>
  <Application>Microsoft Office PowerPoint</Application>
  <PresentationFormat>Personalizado</PresentationFormat>
  <Paragraphs>46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Diapositiva 1</vt:lpstr>
      <vt:lpstr>Diapositiva 2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cgallardo</cp:lastModifiedBy>
  <cp:revision>486</cp:revision>
  <dcterms:created xsi:type="dcterms:W3CDTF">2018-04-27T14:38:36Z</dcterms:created>
  <dcterms:modified xsi:type="dcterms:W3CDTF">2019-03-01T16:23:26Z</dcterms:modified>
</cp:coreProperties>
</file>