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84" r:id="rId3"/>
    <p:sldId id="395" r:id="rId4"/>
    <p:sldId id="396" r:id="rId5"/>
    <p:sldId id="397" r:id="rId6"/>
    <p:sldId id="257" r:id="rId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73" autoAdjust="0"/>
    <p:restoredTop sz="97312" autoAdjust="0"/>
  </p:normalViewPr>
  <p:slideViewPr>
    <p:cSldViewPr snapToGrid="0" snapToObjects="1">
      <p:cViewPr>
        <p:scale>
          <a:sx n="70" d="100"/>
          <a:sy n="70" d="100"/>
        </p:scale>
        <p:origin x="-61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BED-BA2A-4A89-9604-8131B7350E6F}" type="datetimeFigureOut">
              <a:rPr lang="es-EC" smtClean="0"/>
              <a:pPr/>
              <a:t>01/03/2019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D3370-5D60-4BED-877B-897C92C6F03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95258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1738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7980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308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08940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53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254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4428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567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85069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5348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223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800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21035" y="2780270"/>
            <a:ext cx="830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de Estado para la Producción</a:t>
            </a:r>
            <a:endParaRPr lang="es-ES_tradnl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13028" y="5369442"/>
            <a:ext cx="414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Febrero 2019</a:t>
            </a: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55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88"/>
          <p:cNvSpPr/>
          <p:nvPr/>
        </p:nvSpPr>
        <p:spPr>
          <a:xfrm rot="16200000" flipV="1">
            <a:off x="1605992" y="-1388566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6" name="CuadroTexto 89"/>
          <p:cNvSpPr txBox="1"/>
          <p:nvPr/>
        </p:nvSpPr>
        <p:spPr>
          <a:xfrm>
            <a:off x="149458" y="201596"/>
            <a:ext cx="2019001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ANTECEDENTES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gray">
          <a:xfrm>
            <a:off x="1489074" y="4019725"/>
            <a:ext cx="9898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b="1" dirty="0" smtClean="0"/>
              <a:t>Elaborar Política Productiva con un enfoque integral de cadena de valor.</a:t>
            </a:r>
            <a:endParaRPr lang="en-US" sz="2400" b="1" dirty="0"/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gray">
          <a:xfrm>
            <a:off x="149458" y="4967384"/>
            <a:ext cx="1152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dirty="0" smtClean="0"/>
              <a:t>El comité se ha instalado en </a:t>
            </a:r>
            <a:r>
              <a:rPr lang="es-EC" sz="2400" b="1" dirty="0" smtClean="0"/>
              <a:t>10 ocasiones </a:t>
            </a:r>
            <a:r>
              <a:rPr lang="es-EC" sz="2400" dirty="0" smtClean="0"/>
              <a:t>en donde se han mostrado los avances.</a:t>
            </a:r>
            <a:endParaRPr lang="en-US" sz="2400" dirty="0"/>
          </a:p>
        </p:txBody>
      </p:sp>
      <p:sp>
        <p:nvSpPr>
          <p:cNvPr id="40" name="39 Rectángulo"/>
          <p:cNvSpPr/>
          <p:nvPr/>
        </p:nvSpPr>
        <p:spPr>
          <a:xfrm>
            <a:off x="149457" y="785813"/>
            <a:ext cx="11231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/>
              <a:t>El 12 de septiembre de 2018 se creó el </a:t>
            </a:r>
            <a:r>
              <a:rPr lang="es-EC" sz="2200" b="1" dirty="0" smtClean="0"/>
              <a:t>Comité de Política de Estado para la Producción,</a:t>
            </a:r>
            <a:r>
              <a:rPr lang="es-EC" sz="2200" dirty="0" smtClean="0"/>
              <a:t> impulsado por el entonces Ministerio de Industrias y Productividad, con la presencia de los principales Directivos de las Cámaras de la Producción y  Gremios del país. </a:t>
            </a:r>
          </a:p>
          <a:p>
            <a:pPr algn="just"/>
            <a:endParaRPr lang="es-EC" sz="2200" dirty="0" smtClean="0"/>
          </a:p>
          <a:p>
            <a:pPr algn="just"/>
            <a:r>
              <a:rPr lang="es-EC" sz="2200" dirty="0" smtClean="0"/>
              <a:t>El Comité es el espacio en donde el </a:t>
            </a:r>
            <a:r>
              <a:rPr lang="es-EC" sz="2200" b="1" dirty="0" smtClean="0"/>
              <a:t>sector privado, mediante diálogo público privado, presenta propuestas de los sectores productivos. </a:t>
            </a:r>
          </a:p>
          <a:p>
            <a:endParaRPr lang="es-EC" sz="2400" dirty="0" smtClean="0"/>
          </a:p>
          <a:p>
            <a:endParaRPr lang="es-EC" sz="2400" dirty="0"/>
          </a:p>
        </p:txBody>
      </p:sp>
      <p:sp>
        <p:nvSpPr>
          <p:cNvPr id="43" name="Redondear rectángulo de esquina del mismo lado 88"/>
          <p:cNvSpPr/>
          <p:nvPr/>
        </p:nvSpPr>
        <p:spPr>
          <a:xfrm rot="16200000" flipV="1">
            <a:off x="1605992" y="1656819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44" name="CuadroTexto 89"/>
          <p:cNvSpPr txBox="1"/>
          <p:nvPr/>
        </p:nvSpPr>
        <p:spPr>
          <a:xfrm>
            <a:off x="149458" y="3246981"/>
            <a:ext cx="1286173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OBJETIVO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45" name="44 Flecha derecha"/>
          <p:cNvSpPr/>
          <p:nvPr/>
        </p:nvSpPr>
        <p:spPr>
          <a:xfrm>
            <a:off x="685799" y="3962573"/>
            <a:ext cx="628650" cy="6650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6424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8884292"/>
              </p:ext>
            </p:extLst>
          </p:nvPr>
        </p:nvGraphicFramePr>
        <p:xfrm>
          <a:off x="191069" y="523874"/>
          <a:ext cx="11832610" cy="616352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99116"/>
                <a:gridCol w="3472265"/>
                <a:gridCol w="6561229"/>
              </a:tblGrid>
              <a:tr h="394925"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EJE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REQUERIMIENTO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LOGROS</a:t>
                      </a:r>
                      <a:endParaRPr lang="es-EC" sz="1800" dirty="0"/>
                    </a:p>
                  </a:txBody>
                  <a:tcPr/>
                </a:tc>
              </a:tr>
              <a:tr h="174309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Compras</a:t>
                      </a:r>
                      <a:r>
                        <a:rPr lang="es-EC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Públicas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Transparencia en la efectividad  de la contratación  pública.</a:t>
                      </a:r>
                      <a:endParaRPr lang="es-ES_tradn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Reforma a la Codificación de Resoluciones del Sercop mediante Resolución RE-SERCOP-2019-0000096 (Capítulo I Título IV- Catálogo</a:t>
                      </a: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Electrónico).</a:t>
                      </a:r>
                    </a:p>
                  </a:txBody>
                  <a:tcPr anchor="ctr"/>
                </a:tc>
              </a:tr>
              <a:tr h="40255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Fortalecimiento de la calidad de proveedores de la EPS, artesanos, </a:t>
                      </a:r>
                      <a:r>
                        <a:rPr lang="es-EC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Mipymes</a:t>
                      </a: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productores de exclusiva producción nacional.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Convenio interinstitucional SERCOP-INEN para la inclusión de normas de calidad en las fichas técnicas.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Mesas de trabajo en el Catálogo Dinámico Inclusivo.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Resolución Externa RE-SERCOP-2019-000096, que permite el lanzamiento de Ferias Inclusivas para la selección de proveedores con productos normalizados y con calidad.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8131831" y="0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C" sz="2800" b="1" dirty="0" smtClean="0">
                <a:solidFill>
                  <a:srgbClr val="767171"/>
                </a:solidFill>
                <a:latin typeface="Calibri" pitchFamily="34" charset="0"/>
              </a:rPr>
              <a:t>Compras Públicas </a:t>
            </a:r>
            <a:endParaRPr lang="es-EC" sz="2800" b="1" dirty="0">
              <a:solidFill>
                <a:srgbClr val="76717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4322447"/>
              </p:ext>
            </p:extLst>
          </p:nvPr>
        </p:nvGraphicFramePr>
        <p:xfrm>
          <a:off x="233915" y="523875"/>
          <a:ext cx="11735172" cy="619082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03322"/>
                <a:gridCol w="3370698"/>
                <a:gridCol w="3981892"/>
                <a:gridCol w="2979260"/>
              </a:tblGrid>
              <a:tr h="418677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EJE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REQUERIMIENTO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AVANCES</a:t>
                      </a:r>
                      <a:r>
                        <a:rPr lang="es-EC" baseline="0" dirty="0" smtClean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IMPACTOS </a:t>
                      </a:r>
                      <a:endParaRPr lang="es-EC" dirty="0"/>
                    </a:p>
                  </a:txBody>
                  <a:tcPr/>
                </a:tc>
              </a:tr>
              <a:tr h="1039155">
                <a:tc rowSpan="3">
                  <a:txBody>
                    <a:bodyPr/>
                    <a:lstStyle/>
                    <a:p>
                      <a:r>
                        <a:rPr lang="es-EC" sz="1800" b="1" dirty="0" smtClean="0">
                          <a:solidFill>
                            <a:schemeClr val="tx1"/>
                          </a:solidFill>
                        </a:rPr>
                        <a:t>Compras</a:t>
                      </a:r>
                      <a:r>
                        <a:rPr lang="es-EC" sz="1800" b="1" baseline="0" dirty="0" smtClean="0">
                          <a:solidFill>
                            <a:schemeClr val="tx1"/>
                          </a:solidFill>
                        </a:rPr>
                        <a:t> Públicas</a:t>
                      </a:r>
                    </a:p>
                    <a:p>
                      <a:endParaRPr lang="es-EC" sz="1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i="0" u="none" dirty="0" smtClean="0">
                          <a:solidFill>
                            <a:schemeClr val="tx1"/>
                          </a:solidFill>
                        </a:rPr>
                        <a:t>Renovación tecnológica de las compras públicas</a:t>
                      </a:r>
                      <a:endParaRPr lang="es-EC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s-EC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Proyecto de inversión USD 1.5 MM gestionado por el SERCOP.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-MINTEL - Aprobado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-SENPLADES - En revisión</a:t>
                      </a: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Fortalecer prestación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servicios automatizados en compras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públicas.</a:t>
                      </a: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/>
                    </a:p>
                  </a:txBody>
                  <a:tcPr anchor="ctr"/>
                </a:tc>
              </a:tr>
              <a:tr h="856789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dirty="0" smtClean="0">
                          <a:solidFill>
                            <a:schemeClr val="tx1"/>
                          </a:solidFill>
                        </a:rPr>
                        <a:t>Fortalecimiento  en compras públicas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Plan de capacitación (en revisión, inicia en marzo con periodicidad mensual)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y certificación semestral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en compras públicas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2019.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Estandarizar la calidad de los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proveedores.</a:t>
                      </a: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638547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Transparencia en la efectividad  de la contratación  pública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Proceso de obtener Certificación ISO 37001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Sistema de gestión </a:t>
                      </a:r>
                      <a:r>
                        <a:rPr lang="es-EC" sz="1600" dirty="0" err="1" smtClean="0">
                          <a:solidFill>
                            <a:schemeClr val="tx1"/>
                          </a:solidFill>
                        </a:rPr>
                        <a:t>antisoborno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Guía de gestión de alertas, incluye capítulo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Acuerdo </a:t>
                      </a:r>
                      <a:r>
                        <a:rPr lang="es-EC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Multipartes</a:t>
                      </a: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UE (ACMUE 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Matriz de riesgo a proceso de contratación,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incluye capítulo ACMUE.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Fortalecer  la eficiencia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en 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procesos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de Compras Públicas, y reducir 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denuncias.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036295" y="0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C" sz="2800" b="1" dirty="0" smtClean="0">
                <a:solidFill>
                  <a:srgbClr val="767171"/>
                </a:solidFill>
                <a:latin typeface="Calibri" pitchFamily="34" charset="0"/>
              </a:rPr>
              <a:t>Compras Públicas </a:t>
            </a:r>
            <a:endParaRPr lang="es-EC" sz="2800" b="1" dirty="0">
              <a:solidFill>
                <a:srgbClr val="76717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440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4957635"/>
              </p:ext>
            </p:extLst>
          </p:nvPr>
        </p:nvGraphicFramePr>
        <p:xfrm>
          <a:off x="233915" y="523875"/>
          <a:ext cx="11721524" cy="6149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03322"/>
                <a:gridCol w="3370698"/>
                <a:gridCol w="3981892"/>
                <a:gridCol w="2965612"/>
              </a:tblGrid>
              <a:tr h="240621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EJE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REQUERIMIENTO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AVANCES</a:t>
                      </a:r>
                      <a:r>
                        <a:rPr lang="es-EC" baseline="0" dirty="0" smtClean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IMPACTOS </a:t>
                      </a:r>
                      <a:endParaRPr lang="es-EC" dirty="0"/>
                    </a:p>
                  </a:txBody>
                  <a:tcPr/>
                </a:tc>
              </a:tr>
              <a:tr h="5784120">
                <a:tc>
                  <a:txBody>
                    <a:bodyPr/>
                    <a:lstStyle/>
                    <a:p>
                      <a:r>
                        <a:rPr lang="es-MX" sz="1800" b="1" dirty="0" smtClean="0">
                          <a:solidFill>
                            <a:schemeClr val="tx1"/>
                          </a:solidFill>
                        </a:rPr>
                        <a:t>Compras Públicas</a:t>
                      </a:r>
                    </a:p>
                    <a:p>
                      <a:endParaRPr lang="es-MX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MX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dirty="0" smtClean="0">
                          <a:solidFill>
                            <a:schemeClr val="tx1"/>
                          </a:solidFill>
                        </a:rPr>
                        <a:t>Fortalecimiento de la calidad de proveedores de la EPS, artesanos, </a:t>
                      </a:r>
                      <a:r>
                        <a:rPr lang="es-EC" sz="1600" b="0" dirty="0" err="1" smtClean="0">
                          <a:solidFill>
                            <a:schemeClr val="tx1"/>
                          </a:solidFill>
                        </a:rPr>
                        <a:t>Mipymes</a:t>
                      </a:r>
                      <a:r>
                        <a:rPr lang="es-EC" sz="1600" b="0" dirty="0" smtClean="0">
                          <a:solidFill>
                            <a:schemeClr val="tx1"/>
                          </a:solidFill>
                        </a:rPr>
                        <a:t>, productores de exclusiva producción nacional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Depuración de proveedores medianos y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grandes en Catálogo Dinámico Inclusivo (Zona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2 y 9).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Inclusión de normas de calidad en las fichas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Técnicas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mediante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Convenio SERCOP-INEN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(2 Mesas de trabajo en Catálogo Dinámico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Inclusivo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Lanzamiento de Ferias Inclusivas para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selección de proveedores con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productos normalizados y con calidad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Resolución Externa RE-SERCOP-2019-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000096).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1ra. Feria Inclusiva para selección de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Proveedores de “Productos de Calzado”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(Etapa preparatoria – 1er. trimestre de 2019).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Fortalecer catálogo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Dinámico Inclusivo (proveedores y productos).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049943" y="0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C" sz="2800" b="1" dirty="0" smtClean="0">
                <a:solidFill>
                  <a:srgbClr val="767171"/>
                </a:solidFill>
                <a:latin typeface="Calibri" pitchFamily="34" charset="0"/>
              </a:rPr>
              <a:t>Compras Públicas </a:t>
            </a:r>
            <a:endParaRPr lang="es-EC" sz="2800" b="1" dirty="0">
              <a:solidFill>
                <a:srgbClr val="76717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079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49800" y="2780270"/>
            <a:ext cx="6803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     GRACIAS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42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6624</TotalTime>
  <Words>430</Words>
  <Application>Microsoft Office PowerPoint</Application>
  <PresentationFormat>Personalizado</PresentationFormat>
  <Paragraphs>96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cgallardo</cp:lastModifiedBy>
  <cp:revision>484</cp:revision>
  <dcterms:created xsi:type="dcterms:W3CDTF">2018-04-27T14:38:36Z</dcterms:created>
  <dcterms:modified xsi:type="dcterms:W3CDTF">2019-03-01T16:10:33Z</dcterms:modified>
</cp:coreProperties>
</file>