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384" r:id="rId3"/>
    <p:sldId id="392" r:id="rId4"/>
    <p:sldId id="393" r:id="rId5"/>
    <p:sldId id="394" r:id="rId6"/>
    <p:sldId id="257" r:id="rId7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104540" y="24384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8" rIns="91434" bIns="45718"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Entorno Productivo 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83239729"/>
              </p:ext>
            </p:extLst>
          </p:nvPr>
        </p:nvGraphicFramePr>
        <p:xfrm>
          <a:off x="191070" y="507315"/>
          <a:ext cx="11805314" cy="616644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48567"/>
                <a:gridCol w="3480312"/>
                <a:gridCol w="6576435"/>
              </a:tblGrid>
              <a:tr h="491251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EJE</a:t>
                      </a:r>
                      <a:endParaRPr lang="es-EC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REQUERIMIENTO</a:t>
                      </a:r>
                      <a:endParaRPr lang="es-EC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LOGROS</a:t>
                      </a:r>
                      <a:endParaRPr lang="es-EC" sz="1900" dirty="0"/>
                    </a:p>
                  </a:txBody>
                  <a:tcPr/>
                </a:tc>
              </a:tr>
              <a:tr h="2839827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9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9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Entorno</a:t>
                      </a:r>
                      <a:r>
                        <a:rPr lang="es-EC" sz="19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Productivo</a:t>
                      </a:r>
                      <a:endParaRPr lang="es-EC" sz="19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Establecer un Marco Legal  y regulatorio  que fomente la competitividad y productividad del Ecuador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Reformas a la: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Ley de Fomento Productivo II, que incluye la Ley de Emprendimiento e Innovación y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APPs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Ley de Quiebras.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Ley de Pesca.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Reformas al COPCI para el desarrollo de polos productivos.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Ley de mercado de valores.</a:t>
                      </a:r>
                    </a:p>
                    <a:p>
                      <a:pPr lvl="1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Reformas a Ley de calidad.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09767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Aplicar servicios públicos con costos competitivos y proyección industrial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Socialización del pliego tarifario (ARCONEL) USD 80 MM de ahorro en consumo de energía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eléctrica en la Industria.</a:t>
                      </a:r>
                      <a:endParaRPr lang="es-EC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82559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condiciones para el desarrollo productivo competitivo de las EPS  y artesanos</a:t>
                      </a:r>
                      <a:endParaRPr lang="es-ES_tradnl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s-EC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Plan para implementación de Mi</a:t>
                      </a:r>
                      <a:r>
                        <a:rPr lang="es-EC" sz="16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Primer Certificado INEN a Mipymes, Artesanos y EPS.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s-EC" sz="160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33917" y="404038"/>
          <a:ext cx="11674550" cy="626971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226393"/>
                <a:gridCol w="3366873"/>
                <a:gridCol w="4162647"/>
                <a:gridCol w="2918637"/>
              </a:tblGrid>
              <a:tr h="460382"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EJE</a:t>
                      </a:r>
                      <a:endParaRPr lang="es-EC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REQUERIMIENTO</a:t>
                      </a:r>
                      <a:endParaRPr lang="es-EC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AVANCES</a:t>
                      </a:r>
                      <a:r>
                        <a:rPr lang="es-EC" sz="1900" baseline="0" dirty="0" smtClean="0"/>
                        <a:t> </a:t>
                      </a:r>
                      <a:endParaRPr lang="es-EC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900" dirty="0" smtClean="0"/>
                        <a:t>IMPACTOS </a:t>
                      </a:r>
                      <a:endParaRPr lang="es-EC" sz="1900" dirty="0"/>
                    </a:p>
                  </a:txBody>
                  <a:tcPr/>
                </a:tc>
              </a:tr>
              <a:tr h="5809336">
                <a:tc>
                  <a:txBody>
                    <a:bodyPr/>
                    <a:lstStyle/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Entorno Productivo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Generar condiciones para el desarrollo productivo competitivo de las EPS  y artesanos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Capacitación del equipo MPCEIP para aplicación de metodología "Mi Primer Certificado INEN"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105 unidades productivas en proceso para la obtención de Mi Primer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Certificado INEN.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500 certificados para EPS,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Mipymes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y Artesanos</a:t>
                      </a:r>
                    </a:p>
                    <a:p>
                      <a:endParaRPr lang="es-EC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09001" y="1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9" rIns="91438" bIns="45719">
            <a:spAutoFit/>
          </a:bodyPr>
          <a:lstStyle/>
          <a:p>
            <a:pPr algn="r" eaLnBrk="0" hangingPunct="0"/>
            <a:r>
              <a:rPr lang="es-EC" sz="2800" b="1" dirty="0">
                <a:solidFill>
                  <a:srgbClr val="767171"/>
                </a:solidFill>
                <a:latin typeface="Calibri" pitchFamily="34" charset="0"/>
              </a:rPr>
              <a:t>Entorno Productivo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63774" y="525957"/>
          <a:ext cx="11764370" cy="6173338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64776"/>
                <a:gridCol w="3298632"/>
                <a:gridCol w="4162646"/>
                <a:gridCol w="2938316"/>
              </a:tblGrid>
              <a:tr h="354523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EJE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1743074">
                <a:tc rowSpan="2">
                  <a:txBody>
                    <a:bodyPr/>
                    <a:lstStyle/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Entorno Productivo</a:t>
                      </a:r>
                      <a:r>
                        <a:rPr lang="es-EC" sz="18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C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Simplificación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de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trámites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Propuesta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para la simplificación de trámites productivos mediante la firma de un convenio entre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MPCEIP-PR-CAF-AEI,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 con fondos CAF.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La propuesta del convenio está en la PR para su revisión.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Simplificación de procesos, tiempo y costo de trámites productivos.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Mejora del clima de inversiones e impacto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en indicadores DB.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09258">
                <a:tc v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Adquirir materias primas y bienes capital a precios internacionales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Priorización de </a:t>
                      </a:r>
                      <a:r>
                        <a:rPr lang="es-EC" sz="1600" dirty="0" err="1" smtClean="0">
                          <a:solidFill>
                            <a:schemeClr val="tx1"/>
                          </a:solidFill>
                        </a:rPr>
                        <a:t>subpartidas</a:t>
                      </a: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 arancelarias por parte de los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sectores.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Construcción de 4 escenarios: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1.- Reducción arancelaria del 100%.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2.- Reducción arancelaria del 50%.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3.-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Subpartidas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con arancel mayor al 5% bajan al 5% y las del 5% no cambian.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4.-  </a:t>
                      </a:r>
                      <a:r>
                        <a:rPr lang="es-EC" sz="1600" baseline="0" dirty="0" err="1" smtClean="0">
                          <a:solidFill>
                            <a:schemeClr val="tx1"/>
                          </a:solidFill>
                        </a:rPr>
                        <a:t>Subpartidas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con arancel mayor al 5% bajan al 5% y las del 5% se reducen al 2,5%.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1.- USD 128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MM de inversión.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2.- USD 66 MM de inversión. 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3.- USD 73</a:t>
                      </a: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 MM de inversión.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baseline="0" dirty="0" smtClean="0">
                          <a:solidFill>
                            <a:schemeClr val="tx1"/>
                          </a:solidFill>
                        </a:rPr>
                        <a:t>4.- USD 86 MM de inversión</a:t>
                      </a: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8008999" y="0"/>
            <a:ext cx="394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Entorno Productivo 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6623</TotalTime>
  <Words>438</Words>
  <Application>Microsoft Office PowerPoint</Application>
  <PresentationFormat>Personalizado</PresentationFormat>
  <Paragraphs>97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483</cp:revision>
  <dcterms:created xsi:type="dcterms:W3CDTF">2018-04-27T14:38:36Z</dcterms:created>
  <dcterms:modified xsi:type="dcterms:W3CDTF">2019-03-01T16:09:28Z</dcterms:modified>
</cp:coreProperties>
</file>