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84" r:id="rId3"/>
    <p:sldId id="392" r:id="rId4"/>
    <p:sldId id="257" r:id="rId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73" autoAdjust="0"/>
    <p:restoredTop sz="97312" autoAdjust="0"/>
  </p:normalViewPr>
  <p:slideViewPr>
    <p:cSldViewPr snapToGrid="0" snapToObjects="1">
      <p:cViewPr>
        <p:scale>
          <a:sx n="70" d="100"/>
          <a:sy n="70" d="100"/>
        </p:scale>
        <p:origin x="-61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BED-BA2A-4A89-9604-8131B7350E6F}" type="datetimeFigureOut">
              <a:rPr lang="es-EC" smtClean="0"/>
              <a:pPr/>
              <a:t>01/03/2019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D3370-5D60-4BED-877B-897C92C6F03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95258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738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798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308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08940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53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254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4428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567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85069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5348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223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800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21035" y="2780270"/>
            <a:ext cx="830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de Estado para la Producción</a:t>
            </a:r>
            <a:endParaRPr lang="es-ES_tradn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13028" y="5369442"/>
            <a:ext cx="414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Febrero 2019</a:t>
            </a: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55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88"/>
          <p:cNvSpPr/>
          <p:nvPr/>
        </p:nvSpPr>
        <p:spPr>
          <a:xfrm rot="16200000" flipV="1">
            <a:off x="1605992" y="-1388566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6" name="CuadroTexto 89"/>
          <p:cNvSpPr txBox="1"/>
          <p:nvPr/>
        </p:nvSpPr>
        <p:spPr>
          <a:xfrm>
            <a:off x="149458" y="201596"/>
            <a:ext cx="2019001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ANTECEDENTES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gray">
          <a:xfrm>
            <a:off x="1489074" y="4019725"/>
            <a:ext cx="9898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b="1" dirty="0" smtClean="0"/>
              <a:t>Elaborar Política Productiva con un enfoque integral de cadena de valor.</a:t>
            </a:r>
            <a:endParaRPr lang="en-US" sz="2400" b="1" dirty="0"/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gray">
          <a:xfrm>
            <a:off x="149458" y="4967384"/>
            <a:ext cx="1152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dirty="0" smtClean="0"/>
              <a:t>El comité se ha instalado en </a:t>
            </a:r>
            <a:r>
              <a:rPr lang="es-EC" sz="2400" b="1" dirty="0" smtClean="0"/>
              <a:t>10 ocasiones </a:t>
            </a:r>
            <a:r>
              <a:rPr lang="es-EC" sz="2400" dirty="0" smtClean="0"/>
              <a:t>en donde se han mostrado los avances.</a:t>
            </a:r>
            <a:endParaRPr lang="en-US" sz="2400" dirty="0"/>
          </a:p>
        </p:txBody>
      </p:sp>
      <p:sp>
        <p:nvSpPr>
          <p:cNvPr id="40" name="39 Rectángulo"/>
          <p:cNvSpPr/>
          <p:nvPr/>
        </p:nvSpPr>
        <p:spPr>
          <a:xfrm>
            <a:off x="149457" y="785813"/>
            <a:ext cx="11231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/>
              <a:t>El 12 de septiembre de 2018 se creó el </a:t>
            </a:r>
            <a:r>
              <a:rPr lang="es-EC" sz="2200" b="1" dirty="0" smtClean="0"/>
              <a:t>Comité de Política de Estado para la Producción,</a:t>
            </a:r>
            <a:r>
              <a:rPr lang="es-EC" sz="2200" dirty="0" smtClean="0"/>
              <a:t> impulsado por el entonces Ministerio de Industrias y Productividad, con la presencia de los principales Directivos de las Cámaras de la Producción y  Gremios del país. </a:t>
            </a:r>
          </a:p>
          <a:p>
            <a:pPr algn="just"/>
            <a:endParaRPr lang="es-EC" sz="2200" dirty="0" smtClean="0"/>
          </a:p>
          <a:p>
            <a:pPr algn="just"/>
            <a:r>
              <a:rPr lang="es-EC" sz="2200" dirty="0" smtClean="0"/>
              <a:t>El Comité es el espacio en donde el </a:t>
            </a:r>
            <a:r>
              <a:rPr lang="es-EC" sz="2200" b="1" dirty="0" smtClean="0"/>
              <a:t>sector privado, mediante diálogo público privado, presenta propuestas de los sectores productivos. </a:t>
            </a:r>
          </a:p>
          <a:p>
            <a:endParaRPr lang="es-EC" sz="2400" dirty="0" smtClean="0"/>
          </a:p>
          <a:p>
            <a:endParaRPr lang="es-EC" sz="2400" dirty="0"/>
          </a:p>
        </p:txBody>
      </p:sp>
      <p:sp>
        <p:nvSpPr>
          <p:cNvPr id="43" name="Redondear rectángulo de esquina del mismo lado 88"/>
          <p:cNvSpPr/>
          <p:nvPr/>
        </p:nvSpPr>
        <p:spPr>
          <a:xfrm rot="16200000" flipV="1">
            <a:off x="1605992" y="1656819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44" name="CuadroTexto 89"/>
          <p:cNvSpPr txBox="1"/>
          <p:nvPr/>
        </p:nvSpPr>
        <p:spPr>
          <a:xfrm>
            <a:off x="149458" y="3246981"/>
            <a:ext cx="1286173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OBJETIVO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45" name="44 Flecha derecha"/>
          <p:cNvSpPr/>
          <p:nvPr/>
        </p:nvSpPr>
        <p:spPr>
          <a:xfrm>
            <a:off x="685799" y="3962573"/>
            <a:ext cx="628650" cy="6650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6424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8118183" y="0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C" sz="2800" b="1" dirty="0" smtClean="0">
                <a:solidFill>
                  <a:srgbClr val="767171"/>
                </a:solidFill>
                <a:latin typeface="Calibri" pitchFamily="34" charset="0"/>
              </a:rPr>
              <a:t>Financiamiento </a:t>
            </a:r>
            <a:endParaRPr lang="es-EC" sz="2800" b="1" dirty="0">
              <a:solidFill>
                <a:srgbClr val="767171"/>
              </a:solidFill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3239729"/>
              </p:ext>
            </p:extLst>
          </p:nvPr>
        </p:nvGraphicFramePr>
        <p:xfrm>
          <a:off x="218364" y="584029"/>
          <a:ext cx="11844756" cy="608972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74712"/>
                <a:gridCol w="3038849"/>
                <a:gridCol w="6931195"/>
              </a:tblGrid>
              <a:tr h="556214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EJE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REQUERIMIENTO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LOGROS</a:t>
                      </a:r>
                      <a:endParaRPr lang="es-EC" sz="1800" dirty="0"/>
                    </a:p>
                  </a:txBody>
                  <a:tcPr/>
                </a:tc>
              </a:tr>
              <a:tr h="242798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Financiamiento</a:t>
                      </a:r>
                      <a:endParaRPr lang="es-EC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Transformar la Banca Pública en Banca de Desarrollo</a:t>
                      </a: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Ejecución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mesa técnica con la SB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Presentación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reducción % ISD.</a:t>
                      </a:r>
                      <a:endParaRPr lang="es-EC" sz="16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Impacto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sobre la reducción del % de garantías de financiamiento en la banca pública.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Compromiso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SB para cooperación en el desarrollo de ambas propuestas.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 Impulso de cambios en la Normativa, relativa a ambos temas a través de la Junta de Regulación Monetaria y Financiera.</a:t>
                      </a:r>
                      <a:endParaRPr lang="es-EC" sz="16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05529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Crear productos financieros adaptados a cada sector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Identificación de la necesidad de financiamiento de los sectores vs colocaciones crediticias  de la banca.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085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diferencia entre monto colocado y la necesidad de financiamiento en 2018 es de USD 3.695 millones.</a:t>
                      </a: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45085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necesidad de financiamiento es de USD 4.791.321.749</a:t>
                      </a:r>
                      <a:r>
                        <a:rPr lang="es-EC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millones.</a:t>
                      </a:r>
                    </a:p>
                    <a:p>
                      <a:pPr marL="45085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Los sectores con mayor necesidad de financiamiento son: construcción, transporte y almacenamiento, manufactura, comercio entre otros.</a:t>
                      </a:r>
                    </a:p>
                    <a:p>
                      <a:pPr marL="45085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085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9800" y="2780270"/>
            <a:ext cx="6803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     GRACIAS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42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6616</TotalTime>
  <Words>228</Words>
  <Application>Microsoft Office PowerPoint</Application>
  <PresentationFormat>Personalizado</PresentationFormat>
  <Paragraphs>37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cgallardo</cp:lastModifiedBy>
  <cp:revision>479</cp:revision>
  <dcterms:created xsi:type="dcterms:W3CDTF">2018-04-27T14:38:36Z</dcterms:created>
  <dcterms:modified xsi:type="dcterms:W3CDTF">2019-03-01T16:03:06Z</dcterms:modified>
</cp:coreProperties>
</file>