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5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2377063"/>
              </p:ext>
            </p:extLst>
          </p:nvPr>
        </p:nvGraphicFramePr>
        <p:xfrm>
          <a:off x="242641" y="487912"/>
          <a:ext cx="11765887" cy="610395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01269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1880340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6343650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2140628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3891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875657">
                <a:tc rowSpan="4">
                  <a:txBody>
                    <a:bodyPr/>
                    <a:lstStyle/>
                    <a:p>
                      <a:pPr lvl="0"/>
                      <a:endParaRPr lang="es-EC" sz="1800" b="1" dirty="0" smtClean="0"/>
                    </a:p>
                    <a:p>
                      <a:pPr lvl="0"/>
                      <a:endParaRPr lang="es-EC" sz="1800" b="1" dirty="0" smtClean="0"/>
                    </a:p>
                    <a:p>
                      <a:pPr lvl="0"/>
                      <a:endParaRPr lang="es-EC" sz="1800" b="1" dirty="0" smtClean="0"/>
                    </a:p>
                    <a:p>
                      <a:pPr lvl="0"/>
                      <a:endParaRPr lang="es-EC" sz="1800" b="1" dirty="0" smtClean="0"/>
                    </a:p>
                    <a:p>
                      <a:pPr lvl="0"/>
                      <a:r>
                        <a:rPr lang="es-EC" sz="1800" b="1" dirty="0" smtClean="0"/>
                        <a:t>Productos </a:t>
                      </a:r>
                      <a:r>
                        <a:rPr lang="es-EC" sz="1800" b="1" dirty="0"/>
                        <a:t>Base de la Pirámide y </a:t>
                      </a:r>
                      <a:r>
                        <a:rPr lang="es-EC" sz="1800" b="1" dirty="0" smtClean="0"/>
                        <a:t>exportación</a:t>
                      </a:r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/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Campaña de </a:t>
                      </a:r>
                      <a:r>
                        <a:rPr kumimoji="0" lang="es-EC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consumo</a:t>
                      </a:r>
                      <a:endParaRPr kumimoji="0" lang="es-EC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dirty="0"/>
                        <a:t>En marcha campaña Más leche </a:t>
                      </a:r>
                      <a:r>
                        <a:rPr lang="es-ES" sz="1600" dirty="0" smtClean="0"/>
                        <a:t>Ecuador</a:t>
                      </a:r>
                      <a:endParaRPr lang="es-E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/>
                        <a:t>Incrementar el consumo per cápita por año de 90 a 110 </a:t>
                      </a:r>
                      <a:r>
                        <a:rPr lang="es-ES" sz="1600" dirty="0" smtClean="0"/>
                        <a:t>litros 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8042797"/>
                  </a:ext>
                </a:extLst>
              </a:tr>
              <a:tr h="114984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Mercados para </a:t>
                      </a:r>
                      <a:r>
                        <a:rPr kumimoji="0" lang="es-EC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exportación</a:t>
                      </a:r>
                      <a:endParaRPr kumimoji="0" lang="es-EC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Mercados identificados: Bolivia, Chile, Guatemala, México</a:t>
                      </a:r>
                      <a:r>
                        <a:rPr lang="en-US" sz="1600" dirty="0" smtClean="0"/>
                        <a:t>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Perú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smtClean="0"/>
                        <a:t>Rep. </a:t>
                      </a:r>
                      <a:r>
                        <a:rPr lang="en-US" sz="1600" dirty="0" err="1" smtClean="0"/>
                        <a:t>Dominicana</a:t>
                      </a:r>
                      <a:r>
                        <a:rPr lang="en-US" sz="1600" dirty="0" smtClean="0"/>
                        <a:t> y China. </a:t>
                      </a:r>
                      <a:r>
                        <a:rPr lang="en-US" sz="1600" dirty="0" err="1" smtClean="0"/>
                        <a:t>Cumplido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Incentivo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al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acuerdo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108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para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compra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 leche cruda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precio diferenciado.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Incremento del procesamiento formal de leche del 50 al 75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  <a:tr h="21729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Sostenibilidad económica de la cadena</a:t>
                      </a:r>
                      <a:endParaRPr kumimoji="0" lang="es-EC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Modificación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del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semáforo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 los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productos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lácteos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Crédito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banca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pública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gremios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para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compra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insumos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Fondo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lechero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Impuesto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único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al sector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ganadero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Control a la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informalidad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Capacitación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Moratoria de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uso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suero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por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6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meses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Plan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quesero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516345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Denominación de queso amasado carchense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Identificación de la receta a postularse como DOP</a:t>
                      </a:r>
                    </a:p>
                    <a:p>
                      <a:pPr mar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Hoja de ruta de la implementación DOP</a:t>
                      </a: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Mejora competitiva de la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cadena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1946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39AF05-E686-40C7-9024-66B67F1EB834}"/>
              </a:ext>
            </a:extLst>
          </p:cNvPr>
          <p:cNvSpPr txBox="1"/>
          <p:nvPr/>
        </p:nvSpPr>
        <p:spPr>
          <a:xfrm>
            <a:off x="348791" y="51004"/>
            <a:ext cx="27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SECTOR: LÁCTEOS</a:t>
            </a: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8063591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</a:p>
        </p:txBody>
      </p:sp>
      <p:pic>
        <p:nvPicPr>
          <p:cNvPr id="7" name="Picture 2" descr="Resultado de imagen para icono v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062" y="2074406"/>
            <a:ext cx="303647" cy="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2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6637</TotalTime>
  <Words>228</Words>
  <Application>Microsoft Office PowerPoint</Application>
  <PresentationFormat>Personalizado</PresentationFormat>
  <Paragraphs>48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487</cp:revision>
  <dcterms:created xsi:type="dcterms:W3CDTF">2018-04-27T14:38:36Z</dcterms:created>
  <dcterms:modified xsi:type="dcterms:W3CDTF">2019-03-01T16:23:46Z</dcterms:modified>
</cp:coreProperties>
</file>