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384" r:id="rId3"/>
    <p:sldId id="385" r:id="rId4"/>
    <p:sldId id="257" r:id="rId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73" autoAdjust="0"/>
    <p:restoredTop sz="97312" autoAdjust="0"/>
  </p:normalViewPr>
  <p:slideViewPr>
    <p:cSldViewPr snapToGrid="0" snapToObjects="1">
      <p:cViewPr>
        <p:scale>
          <a:sx n="70" d="100"/>
          <a:sy n="70" d="100"/>
        </p:scale>
        <p:origin x="-61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28BED-BA2A-4A89-9604-8131B7350E6F}" type="datetimeFigureOut">
              <a:rPr lang="es-EC" smtClean="0"/>
              <a:pPr/>
              <a:t>01/03/2019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D3370-5D60-4BED-877B-897C92C6F03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95258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1738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7980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3081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08940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531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2549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4428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25675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85069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45348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2239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88000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21035" y="2780270"/>
            <a:ext cx="8300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 de Estado para la Producción</a:t>
            </a:r>
            <a:endParaRPr lang="es-ES_tradnl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13028" y="5369442"/>
            <a:ext cx="414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Febrero 2019</a:t>
            </a:r>
            <a:endParaRPr lang="es-ES_trad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559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88"/>
          <p:cNvSpPr/>
          <p:nvPr/>
        </p:nvSpPr>
        <p:spPr>
          <a:xfrm rot="16200000" flipV="1">
            <a:off x="1605992" y="-1388566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6" name="CuadroTexto 89"/>
          <p:cNvSpPr txBox="1"/>
          <p:nvPr/>
        </p:nvSpPr>
        <p:spPr>
          <a:xfrm>
            <a:off x="149458" y="201596"/>
            <a:ext cx="2019001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ANTECEDENTES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gray">
          <a:xfrm>
            <a:off x="1489074" y="4019725"/>
            <a:ext cx="9898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b="1" dirty="0" smtClean="0"/>
              <a:t>Elaborar Política Productiva con un enfoque integral de cadena de valor.</a:t>
            </a:r>
            <a:endParaRPr lang="en-US" sz="2400" b="1" dirty="0"/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gray">
          <a:xfrm>
            <a:off x="149458" y="4967384"/>
            <a:ext cx="1152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dirty="0" smtClean="0"/>
              <a:t>El comité se ha instalado en </a:t>
            </a:r>
            <a:r>
              <a:rPr lang="es-EC" sz="2400" b="1" dirty="0" smtClean="0"/>
              <a:t>10 ocasiones </a:t>
            </a:r>
            <a:r>
              <a:rPr lang="es-EC" sz="2400" dirty="0" smtClean="0"/>
              <a:t>en donde se han mostrado los avances.</a:t>
            </a:r>
            <a:endParaRPr lang="en-US" sz="2400" dirty="0"/>
          </a:p>
        </p:txBody>
      </p:sp>
      <p:sp>
        <p:nvSpPr>
          <p:cNvPr id="40" name="39 Rectángulo"/>
          <p:cNvSpPr/>
          <p:nvPr/>
        </p:nvSpPr>
        <p:spPr>
          <a:xfrm>
            <a:off x="149457" y="785813"/>
            <a:ext cx="112315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 smtClean="0"/>
              <a:t>El 12 de septiembre de 2018 se creó el </a:t>
            </a:r>
            <a:r>
              <a:rPr lang="es-EC" sz="2200" b="1" dirty="0" smtClean="0"/>
              <a:t>Comité de Política de Estado para la Producción,</a:t>
            </a:r>
            <a:r>
              <a:rPr lang="es-EC" sz="2200" dirty="0" smtClean="0"/>
              <a:t> impulsado por el entonces Ministerio de Industrias y Productividad, con la presencia de los principales Directivos de las Cámaras de la Producción y  Gremios del país. </a:t>
            </a:r>
          </a:p>
          <a:p>
            <a:pPr algn="just"/>
            <a:endParaRPr lang="es-EC" sz="2200" dirty="0" smtClean="0"/>
          </a:p>
          <a:p>
            <a:pPr algn="just"/>
            <a:r>
              <a:rPr lang="es-EC" sz="2200" dirty="0" smtClean="0"/>
              <a:t>El Comité es el espacio en donde el </a:t>
            </a:r>
            <a:r>
              <a:rPr lang="es-EC" sz="2200" b="1" dirty="0" smtClean="0"/>
              <a:t>sector privado, mediante diálogo público privado, presenta propuestas de los sectores productivos. </a:t>
            </a:r>
          </a:p>
          <a:p>
            <a:endParaRPr lang="es-EC" sz="2400" dirty="0" smtClean="0"/>
          </a:p>
          <a:p>
            <a:endParaRPr lang="es-EC" sz="2400" dirty="0"/>
          </a:p>
        </p:txBody>
      </p:sp>
      <p:sp>
        <p:nvSpPr>
          <p:cNvPr id="43" name="Redondear rectángulo de esquina del mismo lado 88"/>
          <p:cNvSpPr/>
          <p:nvPr/>
        </p:nvSpPr>
        <p:spPr>
          <a:xfrm rot="16200000" flipV="1">
            <a:off x="1605992" y="1656819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44" name="CuadroTexto 89"/>
          <p:cNvSpPr txBox="1"/>
          <p:nvPr/>
        </p:nvSpPr>
        <p:spPr>
          <a:xfrm>
            <a:off x="149458" y="3246981"/>
            <a:ext cx="1286173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OBJETIVO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45" name="44 Flecha derecha"/>
          <p:cNvSpPr/>
          <p:nvPr/>
        </p:nvSpPr>
        <p:spPr>
          <a:xfrm>
            <a:off x="685799" y="3962573"/>
            <a:ext cx="628650" cy="66503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6424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64EA64C-0938-4BD8-B811-E03D53F991FF}"/>
              </a:ext>
            </a:extLst>
          </p:cNvPr>
          <p:cNvSpPr txBox="1"/>
          <p:nvPr/>
        </p:nvSpPr>
        <p:spPr>
          <a:xfrm>
            <a:off x="348791" y="51004"/>
            <a:ext cx="275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SECTOR: </a:t>
            </a:r>
            <a:r>
              <a:rPr lang="en-US" b="1" dirty="0" smtClean="0"/>
              <a:t>ATÚN</a:t>
            </a:r>
            <a:endParaRPr lang="en-US" b="1" dirty="0"/>
          </a:p>
        </p:txBody>
      </p: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104535" y="-13648"/>
            <a:ext cx="394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s-EC" sz="2800" b="1" dirty="0">
                <a:solidFill>
                  <a:srgbClr val="767171"/>
                </a:solidFill>
                <a:latin typeface="Calibri" pitchFamily="34" charset="0"/>
              </a:rPr>
              <a:t>Política Sectorial 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2640582"/>
              </p:ext>
            </p:extLst>
          </p:nvPr>
        </p:nvGraphicFramePr>
        <p:xfrm>
          <a:off x="177423" y="407613"/>
          <a:ext cx="11750721" cy="626613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928436"/>
                <a:gridCol w="6379319"/>
                <a:gridCol w="208280"/>
                <a:gridCol w="2234686"/>
              </a:tblGrid>
              <a:tr h="6519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PRIORIDAD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REQUERIMIENTO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IMPACTOS</a:t>
                      </a:r>
                    </a:p>
                  </a:txBody>
                  <a:tcPr/>
                </a:tc>
              </a:tr>
              <a:tr h="421112">
                <a:tc rowSpan="12">
                  <a:txBody>
                    <a:bodyPr/>
                    <a:lstStyle/>
                    <a:p>
                      <a:endParaRPr lang="es-EC" dirty="0" smtClean="0"/>
                    </a:p>
                    <a:p>
                      <a:endParaRPr lang="es-EC" dirty="0" smtClean="0"/>
                    </a:p>
                    <a:p>
                      <a:endParaRPr lang="es-EC" dirty="0" smtClean="0"/>
                    </a:p>
                    <a:p>
                      <a:endParaRPr lang="es-EC" dirty="0" smtClean="0"/>
                    </a:p>
                    <a:p>
                      <a:endParaRPr lang="es-EC" b="1" dirty="0" smtClean="0"/>
                    </a:p>
                    <a:p>
                      <a:endParaRPr lang="es-EC" b="1" dirty="0" smtClean="0"/>
                    </a:p>
                    <a:p>
                      <a:endParaRPr lang="es-EC" b="1" dirty="0" smtClean="0"/>
                    </a:p>
                    <a:p>
                      <a:endParaRPr lang="es-EC" b="1" dirty="0" smtClean="0"/>
                    </a:p>
                    <a:p>
                      <a:r>
                        <a:rPr lang="es-EC" b="1" dirty="0" smtClean="0"/>
                        <a:t>Crecimiento de las</a:t>
                      </a:r>
                      <a:r>
                        <a:rPr lang="es-EC" b="1" baseline="0" dirty="0" smtClean="0"/>
                        <a:t> exportaciones.</a:t>
                      </a:r>
                    </a:p>
                    <a:p>
                      <a:r>
                        <a:rPr lang="es-EC" b="1" baseline="0" dirty="0" smtClean="0"/>
                        <a:t>Líderes en atún sostenible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Reducci</a:t>
                      </a:r>
                      <a:r>
                        <a:rPr lang="es-ES" sz="1600" dirty="0" err="1" smtClean="0"/>
                        <a:t>ón</a:t>
                      </a:r>
                      <a:r>
                        <a:rPr lang="es-ES" sz="1600" dirty="0" smtClean="0"/>
                        <a:t> de </a:t>
                      </a:r>
                      <a:r>
                        <a:rPr lang="es-EC" sz="1600" dirty="0" err="1" smtClean="0"/>
                        <a:t>tramitología</a:t>
                      </a:r>
                      <a:r>
                        <a:rPr lang="es-EC" sz="1600" dirty="0" smtClean="0"/>
                        <a:t>.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endParaRPr lang="es-EC" dirty="0" smtClean="0"/>
                    </a:p>
                    <a:p>
                      <a:endParaRPr lang="es-EC" dirty="0" smtClean="0"/>
                    </a:p>
                    <a:p>
                      <a:endParaRPr lang="es-EC" sz="1600" dirty="0" smtClean="0"/>
                    </a:p>
                    <a:p>
                      <a:endParaRPr lang="es-EC" sz="1600" dirty="0" smtClean="0"/>
                    </a:p>
                    <a:p>
                      <a:endParaRPr lang="es-EC" sz="1600" dirty="0" smtClean="0"/>
                    </a:p>
                    <a:p>
                      <a:endParaRPr lang="es-EC" sz="1600" dirty="0" smtClean="0"/>
                    </a:p>
                    <a:p>
                      <a:endParaRPr lang="es-EC" sz="1600" dirty="0" smtClean="0"/>
                    </a:p>
                    <a:p>
                      <a:r>
                        <a:rPr lang="es-EC" sz="1600" dirty="0" smtClean="0"/>
                        <a:t>Mejora en sus</a:t>
                      </a:r>
                      <a:r>
                        <a:rPr lang="es-EC" sz="1600" baseline="0" dirty="0" smtClean="0"/>
                        <a:t> márgenes de utilidad.</a:t>
                      </a:r>
                    </a:p>
                    <a:p>
                      <a:endParaRPr lang="es-EC" sz="1600" baseline="0" dirty="0" smtClean="0"/>
                    </a:p>
                    <a:p>
                      <a:r>
                        <a:rPr lang="es-EC" sz="1600" baseline="0" dirty="0" smtClean="0"/>
                        <a:t>Incremento de las exportaciones.</a:t>
                      </a:r>
                    </a:p>
                    <a:p>
                      <a:endParaRPr lang="es-EC" sz="1600" baseline="0" dirty="0" smtClean="0"/>
                    </a:p>
                    <a:p>
                      <a:r>
                        <a:rPr lang="es-EC" sz="1600" baseline="0" dirty="0" smtClean="0"/>
                        <a:t>Posicionamiento a nivel mundial.</a:t>
                      </a:r>
                      <a:endParaRPr lang="es-EC" sz="1600" dirty="0"/>
                    </a:p>
                  </a:txBody>
                  <a:tcPr/>
                </a:tc>
              </a:tr>
              <a:tr h="421112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Control</a:t>
                      </a:r>
                      <a:r>
                        <a:rPr lang="es-EC" sz="1600" baseline="0" dirty="0" smtClean="0"/>
                        <a:t> de la informalidad.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421112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Sistema de certificación de atún</a:t>
                      </a:r>
                      <a:r>
                        <a:rPr lang="es-EC" sz="1600" baseline="0" dirty="0" smtClean="0"/>
                        <a:t> sostenible.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421112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Régimen</a:t>
                      </a:r>
                      <a:r>
                        <a:rPr lang="es-EC" sz="1600" baseline="0" dirty="0" smtClean="0"/>
                        <a:t> laboral adaptado al sector.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421112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Creaci</a:t>
                      </a:r>
                      <a:r>
                        <a:rPr lang="es-ES" sz="1600" dirty="0" err="1" smtClean="0"/>
                        <a:t>ón</a:t>
                      </a:r>
                      <a:r>
                        <a:rPr lang="es-ES" sz="1600" dirty="0" smtClean="0"/>
                        <a:t> del </a:t>
                      </a:r>
                      <a:r>
                        <a:rPr lang="es-EC" sz="1600" dirty="0" smtClean="0"/>
                        <a:t>Fondo atunero.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421112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Servicios básicos</a:t>
                      </a:r>
                      <a:r>
                        <a:rPr lang="es-EC" sz="1600" baseline="0" dirty="0" smtClean="0"/>
                        <a:t> de calidad.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42340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Devolución del </a:t>
                      </a:r>
                      <a:r>
                        <a:rPr lang="es-EC" sz="1600" baseline="0" dirty="0" smtClean="0"/>
                        <a:t> anticipo a la renta 2018.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421112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Inclusión</a:t>
                      </a:r>
                      <a:r>
                        <a:rPr lang="es-EC" sz="1600" baseline="0" dirty="0" smtClean="0"/>
                        <a:t> de partidas arancelarias para ISD e IVA.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421112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Información</a:t>
                      </a:r>
                      <a:r>
                        <a:rPr lang="es-EC" sz="1600" baseline="0" dirty="0" smtClean="0"/>
                        <a:t> de mercados.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421112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Inclusión del sector en las</a:t>
                      </a:r>
                      <a:r>
                        <a:rPr lang="es-EC" sz="1600" baseline="0" dirty="0" smtClean="0"/>
                        <a:t> negociaciones de acuerdos comerciales.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517741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Eliminación del ISD para créditos</a:t>
                      </a:r>
                      <a:r>
                        <a:rPr lang="es-EC" sz="1600" baseline="0" dirty="0" smtClean="0"/>
                        <a:t> </a:t>
                      </a:r>
                      <a:r>
                        <a:rPr lang="es-EC" sz="1600" baseline="0" dirty="0" err="1" smtClean="0"/>
                        <a:t>revolventes</a:t>
                      </a:r>
                      <a:r>
                        <a:rPr lang="es-EC" sz="1600" baseline="0" dirty="0" smtClean="0"/>
                        <a:t>.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883048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Mesa de trabajo con navieras para exportar desde Puerto</a:t>
                      </a:r>
                      <a:r>
                        <a:rPr lang="es-EC" sz="1600" baseline="0" dirty="0" smtClean="0"/>
                        <a:t> de Manta.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3351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49800" y="2780270"/>
            <a:ext cx="6803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solidFill>
                  <a:schemeClr val="bg1"/>
                </a:solidFill>
              </a:rPr>
              <a:t>     GRACIAS</a:t>
            </a:r>
            <a:endParaRPr lang="es-ES_tradnl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428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6638</TotalTime>
  <Words>193</Words>
  <Application>Microsoft Office PowerPoint</Application>
  <PresentationFormat>Personalizado</PresentationFormat>
  <Paragraphs>49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cgallardo</cp:lastModifiedBy>
  <cp:revision>492</cp:revision>
  <dcterms:created xsi:type="dcterms:W3CDTF">2018-04-27T14:38:36Z</dcterms:created>
  <dcterms:modified xsi:type="dcterms:W3CDTF">2019-03-01T16:25:20Z</dcterms:modified>
</cp:coreProperties>
</file>