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8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D5C8361-2287-41EC-8341-1597642C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7741365"/>
              </p:ext>
            </p:extLst>
          </p:nvPr>
        </p:nvGraphicFramePr>
        <p:xfrm>
          <a:off x="232012" y="518307"/>
          <a:ext cx="11742274" cy="61690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54845">
                  <a:extLst>
                    <a:ext uri="{9D8B030D-6E8A-4147-A177-3AD203B41FA5}">
                      <a16:colId xmlns="" xmlns:a16="http://schemas.microsoft.com/office/drawing/2014/main" val="2926095497"/>
                    </a:ext>
                  </a:extLst>
                </a:gridCol>
                <a:gridCol w="3091543">
                  <a:extLst>
                    <a:ext uri="{9D8B030D-6E8A-4147-A177-3AD203B41FA5}">
                      <a16:colId xmlns="" xmlns:a16="http://schemas.microsoft.com/office/drawing/2014/main" val="4279001416"/>
                    </a:ext>
                  </a:extLst>
                </a:gridCol>
                <a:gridCol w="5284716">
                  <a:extLst>
                    <a:ext uri="{9D8B030D-6E8A-4147-A177-3AD203B41FA5}">
                      <a16:colId xmlns="" xmlns:a16="http://schemas.microsoft.com/office/drawing/2014/main" val="1040666970"/>
                    </a:ext>
                  </a:extLst>
                </a:gridCol>
                <a:gridCol w="1711170">
                  <a:extLst>
                    <a:ext uri="{9D8B030D-6E8A-4147-A177-3AD203B41FA5}">
                      <a16:colId xmlns="" xmlns:a16="http://schemas.microsoft.com/office/drawing/2014/main" val="359821772"/>
                    </a:ext>
                  </a:extLst>
                </a:gridCol>
              </a:tblGrid>
              <a:tr h="3949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REQUERIMIENTO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149393"/>
                  </a:ext>
                </a:extLst>
              </a:tr>
              <a:tr h="102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dirty="0" smtClean="0"/>
                        <a:t>Innovación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Generación de incentivos para la industria para producción de medicamentos de difícil acceso.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aseline="0" dirty="0" smtClean="0"/>
                        <a:t>En conocimiento del sector,  delos incentivos propuestos por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aseline="0" dirty="0" smtClean="0"/>
                        <a:t>ARCSA y MSP.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Incremento en ventas.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042797"/>
                  </a:ext>
                </a:extLst>
              </a:tr>
              <a:tr h="2388800">
                <a:tc>
                  <a:txBody>
                    <a:bodyPr/>
                    <a:lstStyle/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noProof="0" dirty="0" smtClean="0">
                          <a:solidFill>
                            <a:schemeClr val="tx1"/>
                          </a:solidFill>
                        </a:rPr>
                        <a:t>Entorno productivo</a:t>
                      </a:r>
                      <a:endParaRPr lang="es-EC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Fortalecimiento técnico de la industria nacional para alcanzar la Certificación 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BPM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con base en  Informe 37 de la OMS.</a:t>
                      </a:r>
                    </a:p>
                    <a:p>
                      <a:pPr lvl="0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Reducción de aranceles para materiales primas e insumos 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Levantamiento en proceso de la línea base sobre la aplicación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 Informe 37.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Organización de taller con el sector, para fortalecer las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capacidades de la industria e implementar el Informe 37.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de lista de BK y MP prioritarios.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Incremento en productividad  y calidad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93077861"/>
                  </a:ext>
                </a:extLst>
              </a:tr>
              <a:tr h="2361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dirty="0" smtClean="0"/>
                        <a:t>Compras públicas</a:t>
                      </a:r>
                    </a:p>
                    <a:p>
                      <a:endParaRPr lang="es-EC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Revisión de margen de preferencia para la Subasta Inversa Corporativa de Medicamentos.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de enero se recibió por parte del MSP la propuesta de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pliegos para la subasta inversa corporativa,  está en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análisis la aplicación del margen en el marco del Acuerdo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Multipartes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la UE.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F883A1-E816-4EA8-96AD-748C2D234C28}"/>
              </a:ext>
            </a:extLst>
          </p:cNvPr>
          <p:cNvSpPr txBox="1"/>
          <p:nvPr/>
        </p:nvSpPr>
        <p:spPr>
          <a:xfrm>
            <a:off x="348791" y="51004"/>
            <a:ext cx="43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SECTOR: FARMACÉUTICO</a:t>
            </a:r>
            <a:endParaRPr lang="es-EC" b="1" dirty="0"/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49943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Política Sectorial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29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6860</TotalTime>
  <Words>246</Words>
  <Application>Microsoft Office PowerPoint</Application>
  <PresentationFormat>Personalizado</PresentationFormat>
  <Paragraphs>41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497</cp:revision>
  <dcterms:created xsi:type="dcterms:W3CDTF">2018-04-27T14:38:36Z</dcterms:created>
  <dcterms:modified xsi:type="dcterms:W3CDTF">2019-03-01T20:07:10Z</dcterms:modified>
</cp:coreProperties>
</file>