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384" r:id="rId3"/>
    <p:sldId id="386" r:id="rId4"/>
    <p:sldId id="257" r:id="rId5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773" autoAdjust="0"/>
    <p:restoredTop sz="97312" autoAdjust="0"/>
  </p:normalViewPr>
  <p:slideViewPr>
    <p:cSldViewPr snapToGrid="0" snapToObjects="1">
      <p:cViewPr>
        <p:scale>
          <a:sx n="70" d="100"/>
          <a:sy n="70" d="100"/>
        </p:scale>
        <p:origin x="-618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28BED-BA2A-4A89-9604-8131B7350E6F}" type="datetimeFigureOut">
              <a:rPr lang="es-EC" smtClean="0"/>
              <a:pPr/>
              <a:t>01/03/2019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D3370-5D60-4BED-877B-897C92C6F039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3952581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517384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379809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130817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089400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15318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125494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144283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25675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850693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453486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322394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88000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421035" y="2780270"/>
            <a:ext cx="8300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Política de Estado para la Producción</a:t>
            </a:r>
            <a:endParaRPr lang="es-ES_tradnl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113028" y="5369442"/>
            <a:ext cx="4149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Febrero 2019</a:t>
            </a:r>
            <a:endParaRPr lang="es-ES_tradnl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65595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dondear rectángulo de esquina del mismo lado 88"/>
          <p:cNvSpPr/>
          <p:nvPr/>
        </p:nvSpPr>
        <p:spPr>
          <a:xfrm rot="16200000" flipV="1">
            <a:off x="1605992" y="-1388566"/>
            <a:ext cx="360039" cy="3578085"/>
          </a:xfrm>
          <a:prstGeom prst="round2Same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891" tIns="34445" rIns="68891" bIns="34445" rtlCol="0" anchor="ctr"/>
          <a:lstStyle/>
          <a:p>
            <a:pPr algn="ctr"/>
            <a:endParaRPr lang="es-ES" dirty="0"/>
          </a:p>
        </p:txBody>
      </p:sp>
      <p:sp>
        <p:nvSpPr>
          <p:cNvPr id="6" name="CuadroTexto 89"/>
          <p:cNvSpPr txBox="1"/>
          <p:nvPr/>
        </p:nvSpPr>
        <p:spPr>
          <a:xfrm>
            <a:off x="149458" y="201596"/>
            <a:ext cx="2019001" cy="408117"/>
          </a:xfrm>
          <a:prstGeom prst="rect">
            <a:avLst/>
          </a:prstGeom>
          <a:noFill/>
        </p:spPr>
        <p:txBody>
          <a:bodyPr wrap="none" lIns="68891" tIns="34445" rIns="68891" bIns="34445" rtlCol="0">
            <a:spAutoFit/>
          </a:bodyPr>
          <a:lstStyle/>
          <a:p>
            <a:r>
              <a:rPr lang="es-ES" sz="2200" b="1" dirty="0" smtClean="0">
                <a:solidFill>
                  <a:schemeClr val="bg1"/>
                </a:solidFill>
              </a:rPr>
              <a:t>ANTECEDENTES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0" name="Text Box 66"/>
          <p:cNvSpPr txBox="1">
            <a:spLocks noChangeArrowheads="1"/>
          </p:cNvSpPr>
          <p:nvPr/>
        </p:nvSpPr>
        <p:spPr bwMode="gray">
          <a:xfrm>
            <a:off x="1489074" y="4019725"/>
            <a:ext cx="98980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s-EC" sz="2400" b="1" dirty="0" smtClean="0"/>
              <a:t>Elaborar Política Productiva con un enfoque integral de cadena de valor.</a:t>
            </a:r>
            <a:endParaRPr lang="en-US" sz="2400" b="1" dirty="0"/>
          </a:p>
        </p:txBody>
      </p:sp>
      <p:sp>
        <p:nvSpPr>
          <p:cNvPr id="14" name="Text Box 71"/>
          <p:cNvSpPr txBox="1">
            <a:spLocks noChangeArrowheads="1"/>
          </p:cNvSpPr>
          <p:nvPr/>
        </p:nvSpPr>
        <p:spPr bwMode="gray">
          <a:xfrm>
            <a:off x="149458" y="4967384"/>
            <a:ext cx="115234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s-EC" sz="2400" dirty="0" smtClean="0"/>
              <a:t>El comité se ha instalado en </a:t>
            </a:r>
            <a:r>
              <a:rPr lang="es-EC" sz="2400" b="1" dirty="0" smtClean="0"/>
              <a:t>10 ocasiones </a:t>
            </a:r>
            <a:r>
              <a:rPr lang="es-EC" sz="2400" dirty="0" smtClean="0"/>
              <a:t>en donde se han mostrado los avances.</a:t>
            </a:r>
            <a:endParaRPr lang="en-US" sz="2400" dirty="0"/>
          </a:p>
        </p:txBody>
      </p:sp>
      <p:sp>
        <p:nvSpPr>
          <p:cNvPr id="40" name="39 Rectángulo"/>
          <p:cNvSpPr/>
          <p:nvPr/>
        </p:nvSpPr>
        <p:spPr>
          <a:xfrm>
            <a:off x="149457" y="785813"/>
            <a:ext cx="1123154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200" dirty="0" smtClean="0"/>
              <a:t>El 12 de septiembre de 2018 se creó el </a:t>
            </a:r>
            <a:r>
              <a:rPr lang="es-EC" sz="2200" b="1" dirty="0" smtClean="0"/>
              <a:t>Comité de Política de Estado para la Producción,</a:t>
            </a:r>
            <a:r>
              <a:rPr lang="es-EC" sz="2200" dirty="0" smtClean="0"/>
              <a:t> impulsado por el entonces Ministerio de Industrias y Productividad, con la presencia de los principales Directivos de las Cámaras de la Producción y  Gremios del país. </a:t>
            </a:r>
          </a:p>
          <a:p>
            <a:pPr algn="just"/>
            <a:endParaRPr lang="es-EC" sz="2200" dirty="0" smtClean="0"/>
          </a:p>
          <a:p>
            <a:pPr algn="just"/>
            <a:r>
              <a:rPr lang="es-EC" sz="2200" dirty="0" smtClean="0"/>
              <a:t>El Comité es el espacio en donde el </a:t>
            </a:r>
            <a:r>
              <a:rPr lang="es-EC" sz="2200" b="1" dirty="0" smtClean="0"/>
              <a:t>sector privado, mediante diálogo público privado, presenta propuestas de los sectores productivos. </a:t>
            </a:r>
          </a:p>
          <a:p>
            <a:endParaRPr lang="es-EC" sz="2400" dirty="0" smtClean="0"/>
          </a:p>
          <a:p>
            <a:endParaRPr lang="es-EC" sz="2400" dirty="0"/>
          </a:p>
        </p:txBody>
      </p:sp>
      <p:sp>
        <p:nvSpPr>
          <p:cNvPr id="43" name="Redondear rectángulo de esquina del mismo lado 88"/>
          <p:cNvSpPr/>
          <p:nvPr/>
        </p:nvSpPr>
        <p:spPr>
          <a:xfrm rot="16200000" flipV="1">
            <a:off x="1605992" y="1656819"/>
            <a:ext cx="360039" cy="3578085"/>
          </a:xfrm>
          <a:prstGeom prst="round2Same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891" tIns="34445" rIns="68891" bIns="34445" rtlCol="0" anchor="ctr"/>
          <a:lstStyle/>
          <a:p>
            <a:pPr algn="ctr"/>
            <a:endParaRPr lang="es-ES" dirty="0"/>
          </a:p>
        </p:txBody>
      </p:sp>
      <p:sp>
        <p:nvSpPr>
          <p:cNvPr id="44" name="CuadroTexto 89"/>
          <p:cNvSpPr txBox="1"/>
          <p:nvPr/>
        </p:nvSpPr>
        <p:spPr>
          <a:xfrm>
            <a:off x="149458" y="3246981"/>
            <a:ext cx="1286173" cy="408117"/>
          </a:xfrm>
          <a:prstGeom prst="rect">
            <a:avLst/>
          </a:prstGeom>
          <a:noFill/>
        </p:spPr>
        <p:txBody>
          <a:bodyPr wrap="none" lIns="68891" tIns="34445" rIns="68891" bIns="34445" rtlCol="0">
            <a:spAutoFit/>
          </a:bodyPr>
          <a:lstStyle/>
          <a:p>
            <a:r>
              <a:rPr lang="es-ES" sz="2200" b="1" dirty="0" smtClean="0">
                <a:solidFill>
                  <a:schemeClr val="bg1"/>
                </a:solidFill>
              </a:rPr>
              <a:t>OBJETIVO</a:t>
            </a:r>
            <a:endParaRPr lang="es-ES" sz="2200" b="1" dirty="0">
              <a:solidFill>
                <a:schemeClr val="bg1"/>
              </a:solidFill>
            </a:endParaRPr>
          </a:p>
        </p:txBody>
      </p:sp>
      <p:sp>
        <p:nvSpPr>
          <p:cNvPr id="45" name="44 Flecha derecha"/>
          <p:cNvSpPr/>
          <p:nvPr/>
        </p:nvSpPr>
        <p:spPr>
          <a:xfrm>
            <a:off x="685799" y="3962573"/>
            <a:ext cx="628650" cy="66503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364244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FD5C8361-2287-41EC-8341-1597642C91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36686531"/>
              </p:ext>
            </p:extLst>
          </p:nvPr>
        </p:nvGraphicFramePr>
        <p:xfrm>
          <a:off x="204717" y="481867"/>
          <a:ext cx="11778017" cy="6191887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631470">
                  <a:extLst>
                    <a:ext uri="{9D8B030D-6E8A-4147-A177-3AD203B41FA5}">
                      <a16:colId xmlns="" xmlns:a16="http://schemas.microsoft.com/office/drawing/2014/main" val="2926095497"/>
                    </a:ext>
                  </a:extLst>
                </a:gridCol>
                <a:gridCol w="1912793">
                  <a:extLst>
                    <a:ext uri="{9D8B030D-6E8A-4147-A177-3AD203B41FA5}">
                      <a16:colId xmlns="" xmlns:a16="http://schemas.microsoft.com/office/drawing/2014/main" val="4279001416"/>
                    </a:ext>
                  </a:extLst>
                </a:gridCol>
                <a:gridCol w="5310081">
                  <a:extLst>
                    <a:ext uri="{9D8B030D-6E8A-4147-A177-3AD203B41FA5}">
                      <a16:colId xmlns="" xmlns:a16="http://schemas.microsoft.com/office/drawing/2014/main" val="1040666970"/>
                    </a:ext>
                  </a:extLst>
                </a:gridCol>
                <a:gridCol w="2923673">
                  <a:extLst>
                    <a:ext uri="{9D8B030D-6E8A-4147-A177-3AD203B41FA5}">
                      <a16:colId xmlns="" xmlns:a16="http://schemas.microsoft.com/office/drawing/2014/main" val="359821772"/>
                    </a:ext>
                  </a:extLst>
                </a:gridCol>
              </a:tblGrid>
              <a:tr h="5720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PRIORIDAD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REQUERIMIENTO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AVANCES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IMPACTOS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29149393"/>
                  </a:ext>
                </a:extLst>
              </a:tr>
              <a:tr h="535705">
                <a:tc rowSpan="5">
                  <a:txBody>
                    <a:bodyPr/>
                    <a:lstStyle/>
                    <a:p>
                      <a:pPr lvl="0"/>
                      <a:r>
                        <a:rPr lang="es-EC" sz="1800" b="1" dirty="0"/>
                        <a:t>Productos diferenciados</a:t>
                      </a:r>
                    </a:p>
                    <a:p>
                      <a:pPr lvl="0"/>
                      <a:r>
                        <a:rPr lang="es-EC" sz="1800" b="1" dirty="0" smtClean="0"/>
                        <a:t>BioDiesel</a:t>
                      </a:r>
                      <a:endParaRPr lang="es-EC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l" defTabSz="7112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1600" dirty="0"/>
                        <a:t>Mitigaci</a:t>
                      </a:r>
                      <a:r>
                        <a:rPr lang="es-ES" sz="1600" dirty="0"/>
                        <a:t>ón de </a:t>
                      </a:r>
                      <a:r>
                        <a:rPr lang="es-EC" sz="1600" dirty="0"/>
                        <a:t>la PC</a:t>
                      </a:r>
                      <a:endParaRPr lang="es-EC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C" sz="1600" dirty="0" smtClean="0"/>
                        <a:t>Plan de reconversión a palma híbrida.</a:t>
                      </a:r>
                      <a:endParaRPr lang="es-EC" sz="1600" b="1" dirty="0" smtClean="0"/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lvl="0" algn="l"/>
                      <a:r>
                        <a:rPr lang="es-EC" sz="1600" dirty="0"/>
                        <a:t>Reducción en 20% la importación de aceite de soya</a:t>
                      </a:r>
                      <a:endParaRPr lang="es-EC" sz="1600" dirty="0">
                        <a:solidFill>
                          <a:schemeClr val="tx1"/>
                        </a:solidFill>
                      </a:endParaRPr>
                    </a:p>
                    <a:p>
                      <a:pPr lvl="0" algn="l"/>
                      <a:r>
                        <a:rPr lang="es-ES" sz="1600" dirty="0"/>
                        <a:t>Incremento</a:t>
                      </a:r>
                      <a:r>
                        <a:rPr lang="es-ES" sz="1600" baseline="0" dirty="0"/>
                        <a:t> de </a:t>
                      </a:r>
                      <a:r>
                        <a:rPr lang="es-ES" sz="1600" dirty="0"/>
                        <a:t>exportaciones en un 25% con productos diferenciados (palma sostenible</a:t>
                      </a:r>
                      <a:r>
                        <a:rPr lang="es-ES" sz="1600" dirty="0" smtClean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278042797"/>
                  </a:ext>
                </a:extLst>
              </a:tr>
              <a:tr h="1527122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MX" sz="1600" dirty="0"/>
                        <a:t>Exportación de productos diferenciados</a:t>
                      </a:r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lvl="0" indent="-285750" algn="l">
                        <a:buFont typeface="Arial" panose="020B0604020202020204" pitchFamily="34" charset="0"/>
                        <a:buNone/>
                      </a:pPr>
                      <a:r>
                        <a:rPr lang="es-EC" sz="1600" dirty="0" smtClean="0"/>
                        <a:t>Fabricación</a:t>
                      </a:r>
                      <a:r>
                        <a:rPr lang="es-EC" sz="1600" baseline="0" dirty="0" smtClean="0"/>
                        <a:t> de nuevos productos con la variedad de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None/>
                      </a:pPr>
                      <a:r>
                        <a:rPr lang="es-EC" sz="1600" baseline="0" dirty="0" smtClean="0"/>
                        <a:t>reconversión, mejores en calidad de ácidos grasos (oleinas)</a:t>
                      </a:r>
                      <a:endParaRPr lang="es-EC" sz="1600" dirty="0" smtClean="0"/>
                    </a:p>
                    <a:p>
                      <a:pPr marL="285750" lvl="0" indent="-285750" algn="l">
                        <a:buFont typeface="Arial" panose="020B0604020202020204" pitchFamily="34" charset="0"/>
                        <a:buNone/>
                      </a:pPr>
                      <a:r>
                        <a:rPr lang="es-EC" sz="1600" dirty="0" smtClean="0"/>
                        <a:t>Mercados </a:t>
                      </a:r>
                      <a:r>
                        <a:rPr lang="es-EC" sz="1600" dirty="0"/>
                        <a:t>identificados: Europa y </a:t>
                      </a:r>
                      <a:r>
                        <a:rPr lang="es-EC" sz="1600" dirty="0" smtClean="0"/>
                        <a:t>USA.</a:t>
                      </a:r>
                      <a:endParaRPr lang="es-EC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vl="0"/>
                      <a:endParaRPr lang="es-E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393077861"/>
                  </a:ext>
                </a:extLst>
              </a:tr>
              <a:tr h="1199436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C" sz="1600" dirty="0"/>
                        <a:t>Programa de Sostenibilidad</a:t>
                      </a:r>
                      <a:endParaRPr lang="es-EC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lvl="0" indent="-285750" algn="l">
                        <a:buFont typeface="Arial" panose="020B0604020202020204" pitchFamily="34" charset="0"/>
                        <a:buNone/>
                      </a:pPr>
                      <a:r>
                        <a:rPr lang="es-EC" sz="1600" dirty="0"/>
                        <a:t>Mesa de palma </a:t>
                      </a:r>
                      <a:r>
                        <a:rPr lang="es-EC" sz="1600" dirty="0" smtClean="0"/>
                        <a:t>sostenible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None/>
                      </a:pPr>
                      <a:r>
                        <a:rPr lang="es-EC" sz="1600" baseline="0" dirty="0" smtClean="0">
                          <a:solidFill>
                            <a:schemeClr val="tx1"/>
                          </a:solidFill>
                        </a:rPr>
                        <a:t>Certificación de palma sostenible RPSO.</a:t>
                      </a:r>
                      <a:endParaRPr lang="es-EC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52777040"/>
                  </a:ext>
                </a:extLst>
              </a:tr>
              <a:tr h="10498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1600" dirty="0"/>
                        <a:t>Instrumentos financieros para el sector</a:t>
                      </a:r>
                      <a:endParaRPr lang="es-E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C" sz="1600" baseline="0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es-ES" sz="1600" baseline="0" dirty="0" err="1" smtClean="0">
                          <a:solidFill>
                            <a:schemeClr val="tx1"/>
                          </a:solidFill>
                        </a:rPr>
                        <a:t>ínea</a:t>
                      </a:r>
                      <a:r>
                        <a:rPr lang="es-E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600" baseline="0" dirty="0">
                          <a:solidFill>
                            <a:schemeClr val="tx1"/>
                          </a:solidFill>
                        </a:rPr>
                        <a:t>de crédito </a:t>
                      </a:r>
                      <a:r>
                        <a:rPr lang="es-ES" sz="1600" baseline="0" dirty="0" smtClean="0">
                          <a:solidFill>
                            <a:schemeClr val="tx1"/>
                          </a:solidFill>
                        </a:rPr>
                        <a:t>específica aceptada por </a:t>
                      </a:r>
                      <a:r>
                        <a:rPr lang="es-ES" sz="1600" baseline="0" dirty="0" err="1" smtClean="0">
                          <a:solidFill>
                            <a:schemeClr val="tx1"/>
                          </a:solidFill>
                        </a:rPr>
                        <a:t>BanEcuador</a:t>
                      </a:r>
                      <a:r>
                        <a:rPr lang="es-ES" sz="160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s-EC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3422487856"/>
                  </a:ext>
                </a:extLst>
              </a:tr>
              <a:tr h="1307702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dirty="0" err="1" smtClean="0"/>
                        <a:t>BioDiesel</a:t>
                      </a:r>
                      <a:endParaRPr lang="es-EC" sz="16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C" sz="1600" dirty="0"/>
                        <a:t>Presentación de propuesta a </a:t>
                      </a:r>
                      <a:r>
                        <a:rPr lang="es-EC" sz="1600" dirty="0" smtClean="0"/>
                        <a:t>Vicepresidencia.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Análisis técnico.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s-EC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5554163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CF883A1-E816-4EA8-96AD-748C2D234C28}"/>
              </a:ext>
            </a:extLst>
          </p:cNvPr>
          <p:cNvSpPr txBox="1"/>
          <p:nvPr/>
        </p:nvSpPr>
        <p:spPr>
          <a:xfrm>
            <a:off x="348791" y="51004"/>
            <a:ext cx="2752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SECTOR: PALMA ACEITERA</a:t>
            </a:r>
          </a:p>
        </p:txBody>
      </p:sp>
      <p:sp>
        <p:nvSpPr>
          <p:cNvPr id="5" name="7 CuadroTexto"/>
          <p:cNvSpPr txBox="1">
            <a:spLocks noChangeArrowheads="1"/>
          </p:cNvSpPr>
          <p:nvPr/>
        </p:nvSpPr>
        <p:spPr bwMode="auto">
          <a:xfrm>
            <a:off x="8090887" y="0"/>
            <a:ext cx="3944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s-EC" sz="2800" b="1" dirty="0">
                <a:solidFill>
                  <a:srgbClr val="767171"/>
                </a:solidFill>
                <a:latin typeface="Calibri" pitchFamily="34" charset="0"/>
              </a:rPr>
              <a:t>Política Sectorial </a:t>
            </a:r>
          </a:p>
        </p:txBody>
      </p:sp>
    </p:spTree>
    <p:extLst>
      <p:ext uri="{BB962C8B-B14F-4D97-AF65-F5344CB8AC3E}">
        <p14:creationId xmlns:p14="http://schemas.microsoft.com/office/powerpoint/2010/main" xmlns="" val="31922931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749800" y="2780270"/>
            <a:ext cx="68038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b="1" dirty="0" smtClean="0">
                <a:solidFill>
                  <a:schemeClr val="bg1"/>
                </a:solidFill>
              </a:rPr>
              <a:t>     GRACIAS</a:t>
            </a:r>
            <a:endParaRPr lang="es-ES_tradnl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6428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6638</TotalTime>
  <Words>191</Words>
  <Application>Microsoft Office PowerPoint</Application>
  <PresentationFormat>Personalizado</PresentationFormat>
  <Paragraphs>35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Diapositiva 1</vt:lpstr>
      <vt:lpstr>Diapositiva 2</vt:lpstr>
      <vt:lpstr>Diapositiva 3</vt:lpstr>
      <vt:lpstr>Diapositiva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cgallardo</cp:lastModifiedBy>
  <cp:revision>490</cp:revision>
  <dcterms:created xsi:type="dcterms:W3CDTF">2018-04-27T14:38:36Z</dcterms:created>
  <dcterms:modified xsi:type="dcterms:W3CDTF">2019-03-01T16:24:39Z</dcterms:modified>
</cp:coreProperties>
</file>